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Lst>
  <p:notesMasterIdLst>
    <p:notesMasterId r:id="rId16"/>
  </p:notesMasterIdLst>
  <p:sldIdLst>
    <p:sldId id="264" r:id="rId2"/>
    <p:sldId id="266" r:id="rId3"/>
    <p:sldId id="257" r:id="rId4"/>
    <p:sldId id="258" r:id="rId5"/>
    <p:sldId id="267" r:id="rId6"/>
    <p:sldId id="268" r:id="rId7"/>
    <p:sldId id="269" r:id="rId8"/>
    <p:sldId id="270" r:id="rId9"/>
    <p:sldId id="271" r:id="rId10"/>
    <p:sldId id="272" r:id="rId11"/>
    <p:sldId id="273" r:id="rId12"/>
    <p:sldId id="274" r:id="rId13"/>
    <p:sldId id="275" r:id="rId14"/>
    <p:sldId id="276" r:id="rId15"/>
  </p:sldIdLst>
  <p:sldSz cx="9144000" cy="6858000" type="screen4x3"/>
  <p:notesSz cx="6858000" cy="9144000"/>
  <p:custDataLst>
    <p:tags r:id="rId17"/>
  </p:custDataLst>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FF99"/>
    <a:srgbClr val="6600FF"/>
    <a:srgbClr val="009999"/>
    <a:srgbClr val="FF3300"/>
    <a:srgbClr val="FF6633"/>
    <a:srgbClr val="F8F8F8"/>
    <a:srgbClr val="FFFF00"/>
    <a:srgbClr val="B2B2B2"/>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45" autoAdjust="0"/>
  </p:normalViewPr>
  <p:slideViewPr>
    <p:cSldViewPr>
      <p:cViewPr varScale="1">
        <p:scale>
          <a:sx n="110" d="100"/>
          <a:sy n="110" d="100"/>
        </p:scale>
        <p:origin x="-164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eaLnBrk="0" hangingPunct="0">
              <a:defRPr sz="1200"/>
            </a:lvl1pPr>
          </a:lstStyle>
          <a:p>
            <a:endParaRPr lang="en-US" altLang="en-US"/>
          </a:p>
        </p:txBody>
      </p:sp>
      <p:sp>
        <p:nvSpPr>
          <p:cNvPr id="102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r" eaLnBrk="0" hangingPunct="0">
              <a:defRPr sz="1200"/>
            </a:lvl1pPr>
          </a:lstStyle>
          <a:p>
            <a:endParaRPr lang="en-US" altLang="en-US"/>
          </a:p>
        </p:txBody>
      </p:sp>
      <p:sp>
        <p:nvSpPr>
          <p:cNvPr id="10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102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vl1pPr>
          </a:lstStyle>
          <a:p>
            <a:endParaRPr lang="en-US" altLang="en-US"/>
          </a:p>
        </p:txBody>
      </p:sp>
      <p:sp>
        <p:nvSpPr>
          <p:cNvPr id="103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r" eaLnBrk="0" hangingPunct="0">
              <a:defRPr sz="1200"/>
            </a:lvl1pPr>
          </a:lstStyle>
          <a:p>
            <a:fld id="{04813B7A-A416-4A5D-BDCF-0708CC635A45}" type="slidenum">
              <a:rPr lang="en-US" altLang="en-US"/>
              <a:pPr/>
              <a:t>‹#›</a:t>
            </a:fld>
            <a:endParaRPr lang="en-US" altLang="en-US"/>
          </a:p>
        </p:txBody>
      </p:sp>
    </p:spTree>
    <p:extLst>
      <p:ext uri="{BB962C8B-B14F-4D97-AF65-F5344CB8AC3E}">
        <p14:creationId xmlns="" xmlns:p14="http://schemas.microsoft.com/office/powerpoint/2010/main" val="33680623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7890" name="Rectangle 2050"/>
          <p:cNvSpPr>
            <a:spLocks noGrp="1" noChangeArrowheads="1"/>
          </p:cNvSpPr>
          <p:nvPr>
            <p:ph type="ctrTitle"/>
          </p:nvPr>
        </p:nvSpPr>
        <p:spPr>
          <a:xfrm>
            <a:off x="685800" y="2819400"/>
            <a:ext cx="7772400" cy="2057400"/>
          </a:xfrm>
        </p:spPr>
        <p:txBody>
          <a:bodyPr/>
          <a:lstStyle>
            <a:lvl1pPr algn="ctr">
              <a:defRPr sz="4800"/>
            </a:lvl1pPr>
          </a:lstStyle>
          <a:p>
            <a:pPr lvl="0"/>
            <a:r>
              <a:rPr lang="en-US" altLang="en-US" noProof="0" smtClean="0"/>
              <a:t>Click to edit Master title style</a:t>
            </a:r>
          </a:p>
        </p:txBody>
      </p:sp>
      <p:sp>
        <p:nvSpPr>
          <p:cNvPr id="37891" name="Rectangle 2051"/>
          <p:cNvSpPr>
            <a:spLocks noGrp="1" noChangeArrowheads="1"/>
          </p:cNvSpPr>
          <p:nvPr>
            <p:ph type="subTitle" idx="1"/>
          </p:nvPr>
        </p:nvSpPr>
        <p:spPr>
          <a:xfrm>
            <a:off x="1219200" y="5029200"/>
            <a:ext cx="6400800" cy="914400"/>
          </a:xfrm>
        </p:spPr>
        <p:txBody>
          <a:bodyPr/>
          <a:lstStyle>
            <a:lvl1pPr marL="0" indent="0" algn="ctr">
              <a:buFontTx/>
              <a:buNone/>
              <a:defRPr sz="2400"/>
            </a:lvl1pPr>
          </a:lstStyle>
          <a:p>
            <a:pPr lvl="0"/>
            <a:r>
              <a:rPr lang="en-US" altLang="en-US" noProof="0" smtClean="0"/>
              <a:t>Click to edit Master subtitle style</a:t>
            </a:r>
          </a:p>
        </p:txBody>
      </p:sp>
      <p:sp>
        <p:nvSpPr>
          <p:cNvPr id="37904" name="Rectangle 2064"/>
          <p:cNvSpPr>
            <a:spLocks noGrp="1" noChangeArrowheads="1"/>
          </p:cNvSpPr>
          <p:nvPr>
            <p:ph type="dt" sz="half" idx="2"/>
          </p:nvPr>
        </p:nvSpPr>
        <p:spPr>
          <a:xfrm>
            <a:off x="381000" y="6248400"/>
            <a:ext cx="1905000" cy="381000"/>
          </a:xfrm>
        </p:spPr>
        <p:txBody>
          <a:bodyPr anchor="b"/>
          <a:lstStyle>
            <a:lvl1pPr>
              <a:defRPr kumimoji="0">
                <a:solidFill>
                  <a:srgbClr val="000000"/>
                </a:solidFill>
                <a:latin typeface="+mn-lt"/>
              </a:defRPr>
            </a:lvl1pPr>
          </a:lstStyle>
          <a:p>
            <a:endParaRPr lang="en-US" altLang="en-US"/>
          </a:p>
        </p:txBody>
      </p:sp>
      <p:sp>
        <p:nvSpPr>
          <p:cNvPr id="37905" name="Rectangle 2065"/>
          <p:cNvSpPr>
            <a:spLocks noGrp="1" noChangeArrowheads="1"/>
          </p:cNvSpPr>
          <p:nvPr>
            <p:ph type="ftr" sz="quarter" idx="3"/>
          </p:nvPr>
        </p:nvSpPr>
        <p:spPr>
          <a:xfrm>
            <a:off x="3124200" y="6248400"/>
            <a:ext cx="2895600" cy="381000"/>
          </a:xfrm>
        </p:spPr>
        <p:txBody>
          <a:bodyPr anchor="b"/>
          <a:lstStyle>
            <a:lvl1pPr>
              <a:defRPr kumimoji="0">
                <a:solidFill>
                  <a:srgbClr val="000000"/>
                </a:solidFill>
                <a:latin typeface="+mn-lt"/>
              </a:defRPr>
            </a:lvl1pPr>
          </a:lstStyle>
          <a:p>
            <a:endParaRPr lang="en-US" altLang="en-US"/>
          </a:p>
        </p:txBody>
      </p:sp>
      <p:sp>
        <p:nvSpPr>
          <p:cNvPr id="37906" name="Rectangle 2066"/>
          <p:cNvSpPr>
            <a:spLocks noGrp="1" noChangeArrowheads="1"/>
          </p:cNvSpPr>
          <p:nvPr>
            <p:ph type="sldNum" sz="quarter" idx="4"/>
          </p:nvPr>
        </p:nvSpPr>
        <p:spPr>
          <a:xfrm>
            <a:off x="6858000" y="6248400"/>
            <a:ext cx="1905000" cy="381000"/>
          </a:xfrm>
        </p:spPr>
        <p:txBody>
          <a:bodyPr anchor="b"/>
          <a:lstStyle>
            <a:lvl1pPr>
              <a:defRPr kumimoji="0">
                <a:solidFill>
                  <a:srgbClr val="000000"/>
                </a:solidFill>
                <a:latin typeface="+mn-lt"/>
              </a:defRPr>
            </a:lvl1pPr>
          </a:lstStyle>
          <a:p>
            <a:fld id="{0D1754DE-8E4B-4409-9321-CEDEB73748B1}" type="slidenum">
              <a:rPr lang="en-US" altLang="en-US"/>
              <a:pPr/>
              <a:t>‹#›</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dissolve">
                                      <p:cBhvr>
                                        <p:cTn id="7" dur="500"/>
                                        <p:tgtEl>
                                          <p:spTgt spid="37890"/>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7891">
                                            <p:txEl>
                                              <p:pRg st="0" end="0"/>
                                            </p:txEl>
                                          </p:spTgt>
                                        </p:tgtEl>
                                        <p:attrNameLst>
                                          <p:attrName>style.visibility</p:attrName>
                                        </p:attrNameLst>
                                      </p:cBhvr>
                                      <p:to>
                                        <p:strVal val="visible"/>
                                      </p:to>
                                    </p:set>
                                    <p:animEffect transition="in" filter="dissolve">
                                      <p:cBhvr>
                                        <p:cTn id="11" dur="500"/>
                                        <p:tgtEl>
                                          <p:spTgt spid="378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autoUpdateAnimBg="0"/>
      <p:bldP spid="37891" grpId="0" build="p" autoUpdateAnimBg="0" advAuto="0">
        <p:tmplLst>
          <p:tmpl lvl="1">
            <p:tnLst>
              <p:par>
                <p:cTn presetID="9" presetClass="entr" presetSubtype="0" fill="hold" nodeType="afterEffect">
                  <p:stCondLst>
                    <p:cond delay="0"/>
                  </p:stCondLst>
                  <p:childTnLst>
                    <p:set>
                      <p:cBhvr>
                        <p:cTn dur="1" fill="hold">
                          <p:stCondLst>
                            <p:cond delay="0"/>
                          </p:stCondLst>
                        </p:cTn>
                        <p:tgtEl>
                          <p:spTgt spid="37891"/>
                        </p:tgtEl>
                        <p:attrNameLst>
                          <p:attrName>style.visibility</p:attrName>
                        </p:attrNameLst>
                      </p:cBhvr>
                      <p:to>
                        <p:strVal val="visible"/>
                      </p:to>
                    </p:set>
                    <p:animEffect transition="in" filter="dissolve">
                      <p:cBhvr>
                        <p:cTn dur="500"/>
                        <p:tgtEl>
                          <p:spTgt spid="37891"/>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A657FC2-6C3F-4975-8376-1B02D755EE11}" type="slidenum">
              <a:rPr lang="en-US" altLang="en-US"/>
              <a:pPr/>
              <a:t>‹#›</a:t>
            </a:fld>
            <a:endParaRPr lang="en-US" altLang="en-US"/>
          </a:p>
        </p:txBody>
      </p:sp>
    </p:spTree>
    <p:extLst>
      <p:ext uri="{BB962C8B-B14F-4D97-AF65-F5344CB8AC3E}">
        <p14:creationId xmlns="" xmlns:p14="http://schemas.microsoft.com/office/powerpoint/2010/main" val="1553969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350" y="76200"/>
            <a:ext cx="169545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76200"/>
            <a:ext cx="493395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50D006C-CD06-4250-B68A-F8263C115054}" type="slidenum">
              <a:rPr lang="en-US" altLang="en-US"/>
              <a:pPr/>
              <a:t>‹#›</a:t>
            </a:fld>
            <a:endParaRPr lang="en-US" altLang="en-US"/>
          </a:p>
        </p:txBody>
      </p:sp>
    </p:spTree>
    <p:extLst>
      <p:ext uri="{BB962C8B-B14F-4D97-AF65-F5344CB8AC3E}">
        <p14:creationId xmlns="" xmlns:p14="http://schemas.microsoft.com/office/powerpoint/2010/main" val="3059995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76200"/>
            <a:ext cx="67818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43000" y="1219200"/>
            <a:ext cx="67818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143000" y="3657600"/>
            <a:ext cx="67818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2AFF299C-2CE8-47B1-96AC-FBBF0D987013}" type="slidenum">
              <a:rPr lang="en-US" altLang="en-US"/>
              <a:pPr/>
              <a:t>‹#›</a:t>
            </a:fld>
            <a:endParaRPr lang="en-US" altLang="en-US"/>
          </a:p>
        </p:txBody>
      </p:sp>
    </p:spTree>
    <p:extLst>
      <p:ext uri="{BB962C8B-B14F-4D97-AF65-F5344CB8AC3E}">
        <p14:creationId xmlns="" xmlns:p14="http://schemas.microsoft.com/office/powerpoint/2010/main" val="1075071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A497D1A-7489-4B3E-930E-965C42EC9716}" type="slidenum">
              <a:rPr lang="en-US" altLang="en-US"/>
              <a:pPr/>
              <a:t>‹#›</a:t>
            </a:fld>
            <a:endParaRPr lang="en-US" altLang="en-US"/>
          </a:p>
        </p:txBody>
      </p:sp>
    </p:spTree>
    <p:extLst>
      <p:ext uri="{BB962C8B-B14F-4D97-AF65-F5344CB8AC3E}">
        <p14:creationId xmlns="" xmlns:p14="http://schemas.microsoft.com/office/powerpoint/2010/main" val="2866293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38DBFDA-5FBD-4CB5-BBEE-7FFEB81660A4}" type="slidenum">
              <a:rPr lang="en-US" altLang="en-US"/>
              <a:pPr/>
              <a:t>‹#›</a:t>
            </a:fld>
            <a:endParaRPr lang="en-US" altLang="en-US"/>
          </a:p>
        </p:txBody>
      </p:sp>
    </p:spTree>
    <p:extLst>
      <p:ext uri="{BB962C8B-B14F-4D97-AF65-F5344CB8AC3E}">
        <p14:creationId xmlns="" xmlns:p14="http://schemas.microsoft.com/office/powerpoint/2010/main" val="1463992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43000" y="1219200"/>
            <a:ext cx="33147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33147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FFE137EE-B1AA-4ADA-AFB0-5DA1FA6F4B05}" type="slidenum">
              <a:rPr lang="en-US" altLang="en-US"/>
              <a:pPr/>
              <a:t>‹#›</a:t>
            </a:fld>
            <a:endParaRPr lang="en-US" altLang="en-US"/>
          </a:p>
        </p:txBody>
      </p:sp>
    </p:spTree>
    <p:extLst>
      <p:ext uri="{BB962C8B-B14F-4D97-AF65-F5344CB8AC3E}">
        <p14:creationId xmlns="" xmlns:p14="http://schemas.microsoft.com/office/powerpoint/2010/main" val="1676974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C96A2AAC-72D7-450B-ABEA-DD3E10A3F3F5}" type="slidenum">
              <a:rPr lang="en-US" altLang="en-US"/>
              <a:pPr/>
              <a:t>‹#›</a:t>
            </a:fld>
            <a:endParaRPr lang="en-US" altLang="en-US"/>
          </a:p>
        </p:txBody>
      </p:sp>
    </p:spTree>
    <p:extLst>
      <p:ext uri="{BB962C8B-B14F-4D97-AF65-F5344CB8AC3E}">
        <p14:creationId xmlns="" xmlns:p14="http://schemas.microsoft.com/office/powerpoint/2010/main" val="3084339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788694E8-DEAB-4A22-9FAA-CB77AEB16378}" type="slidenum">
              <a:rPr lang="en-US" altLang="en-US"/>
              <a:pPr/>
              <a:t>‹#›</a:t>
            </a:fld>
            <a:endParaRPr lang="en-US" altLang="en-US"/>
          </a:p>
        </p:txBody>
      </p:sp>
    </p:spTree>
    <p:extLst>
      <p:ext uri="{BB962C8B-B14F-4D97-AF65-F5344CB8AC3E}">
        <p14:creationId xmlns="" xmlns:p14="http://schemas.microsoft.com/office/powerpoint/2010/main" val="2308180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C378602C-C0DE-4865-91FA-BCE1A5AEA7E0}" type="slidenum">
              <a:rPr lang="en-US" altLang="en-US"/>
              <a:pPr/>
              <a:t>‹#›</a:t>
            </a:fld>
            <a:endParaRPr lang="en-US" altLang="en-US"/>
          </a:p>
        </p:txBody>
      </p:sp>
    </p:spTree>
    <p:extLst>
      <p:ext uri="{BB962C8B-B14F-4D97-AF65-F5344CB8AC3E}">
        <p14:creationId xmlns="" xmlns:p14="http://schemas.microsoft.com/office/powerpoint/2010/main" val="4100898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0F6C7250-BC87-4FFD-9A22-699F26029B0F}" type="slidenum">
              <a:rPr lang="en-US" altLang="en-US"/>
              <a:pPr/>
              <a:t>‹#›</a:t>
            </a:fld>
            <a:endParaRPr lang="en-US" altLang="en-US"/>
          </a:p>
        </p:txBody>
      </p:sp>
    </p:spTree>
    <p:extLst>
      <p:ext uri="{BB962C8B-B14F-4D97-AF65-F5344CB8AC3E}">
        <p14:creationId xmlns="" xmlns:p14="http://schemas.microsoft.com/office/powerpoint/2010/main" val="3488346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C7257BC-C9A2-4F65-B1AC-5639051E7325}" type="slidenum">
              <a:rPr lang="en-US" altLang="en-US"/>
              <a:pPr/>
              <a:t>‹#›</a:t>
            </a:fld>
            <a:endParaRPr lang="en-US" altLang="en-US"/>
          </a:p>
        </p:txBody>
      </p:sp>
    </p:spTree>
    <p:extLst>
      <p:ext uri="{BB962C8B-B14F-4D97-AF65-F5344CB8AC3E}">
        <p14:creationId xmlns="" xmlns:p14="http://schemas.microsoft.com/office/powerpoint/2010/main" val="65168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36866" name="Rectangle 1026"/>
          <p:cNvSpPr>
            <a:spLocks noGrp="1" noChangeArrowheads="1"/>
          </p:cNvSpPr>
          <p:nvPr>
            <p:ph type="title"/>
          </p:nvPr>
        </p:nvSpPr>
        <p:spPr bwMode="auto">
          <a:xfrm>
            <a:off x="1143000" y="76200"/>
            <a:ext cx="6781800" cy="1066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36867" name="Rectangle 1027"/>
          <p:cNvSpPr>
            <a:spLocks noGrp="1" noChangeArrowheads="1"/>
          </p:cNvSpPr>
          <p:nvPr>
            <p:ph type="body" idx="1"/>
          </p:nvPr>
        </p:nvSpPr>
        <p:spPr bwMode="auto">
          <a:xfrm>
            <a:off x="1143000" y="1219200"/>
            <a:ext cx="6781800" cy="4724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6886" name="Rectangle 1046"/>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1" sz="1400"/>
            </a:lvl1pPr>
          </a:lstStyle>
          <a:p>
            <a:endParaRPr lang="en-US" altLang="en-US"/>
          </a:p>
        </p:txBody>
      </p:sp>
      <p:sp>
        <p:nvSpPr>
          <p:cNvPr id="36887" name="Rectangle 1047"/>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kumimoji="1" sz="1400"/>
            </a:lvl1pPr>
          </a:lstStyle>
          <a:p>
            <a:endParaRPr lang="en-US" altLang="en-US"/>
          </a:p>
        </p:txBody>
      </p:sp>
      <p:sp>
        <p:nvSpPr>
          <p:cNvPr id="36888" name="Rectangle 1048"/>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kumimoji="1" sz="1400"/>
            </a:lvl1pPr>
          </a:lstStyle>
          <a:p>
            <a:fld id="{82A9420E-00BE-4FDA-9156-9BBC3AE4D83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Lst>
  <p:timing>
    <p:tnLst>
      <p:par>
        <p:cTn id="1" dur="indefinite" restart="never" nodeType="tmRoot"/>
      </p:par>
    </p:tnLst>
  </p:timing>
  <p:txStyles>
    <p:titleStyle>
      <a:lvl1pPr algn="l" rtl="0" eaLnBrk="1" fontAlgn="base" hangingPunct="1">
        <a:spcBef>
          <a:spcPct val="0"/>
        </a:spcBef>
        <a:spcAft>
          <a:spcPct val="0"/>
        </a:spcAft>
        <a:defRPr sz="3600">
          <a:solidFill>
            <a:srgbClr val="000000"/>
          </a:solidFill>
          <a:latin typeface="+mj-lt"/>
          <a:ea typeface="+mj-ea"/>
          <a:cs typeface="+mj-cs"/>
        </a:defRPr>
      </a:lvl1pPr>
      <a:lvl2pPr algn="l" rtl="0" eaLnBrk="1" fontAlgn="base" hangingPunct="1">
        <a:spcBef>
          <a:spcPct val="0"/>
        </a:spcBef>
        <a:spcAft>
          <a:spcPct val="0"/>
        </a:spcAft>
        <a:defRPr sz="3600">
          <a:solidFill>
            <a:srgbClr val="000000"/>
          </a:solidFill>
          <a:latin typeface="Garamond" pitchFamily="18" charset="0"/>
        </a:defRPr>
      </a:lvl2pPr>
      <a:lvl3pPr algn="l" rtl="0" eaLnBrk="1" fontAlgn="base" hangingPunct="1">
        <a:spcBef>
          <a:spcPct val="0"/>
        </a:spcBef>
        <a:spcAft>
          <a:spcPct val="0"/>
        </a:spcAft>
        <a:defRPr sz="3600">
          <a:solidFill>
            <a:srgbClr val="000000"/>
          </a:solidFill>
          <a:latin typeface="Garamond" pitchFamily="18" charset="0"/>
        </a:defRPr>
      </a:lvl3pPr>
      <a:lvl4pPr algn="l" rtl="0" eaLnBrk="1" fontAlgn="base" hangingPunct="1">
        <a:spcBef>
          <a:spcPct val="0"/>
        </a:spcBef>
        <a:spcAft>
          <a:spcPct val="0"/>
        </a:spcAft>
        <a:defRPr sz="3600">
          <a:solidFill>
            <a:srgbClr val="000000"/>
          </a:solidFill>
          <a:latin typeface="Garamond" pitchFamily="18" charset="0"/>
        </a:defRPr>
      </a:lvl4pPr>
      <a:lvl5pPr algn="l" rtl="0" eaLnBrk="1" fontAlgn="base" hangingPunct="1">
        <a:spcBef>
          <a:spcPct val="0"/>
        </a:spcBef>
        <a:spcAft>
          <a:spcPct val="0"/>
        </a:spcAft>
        <a:defRPr sz="3600">
          <a:solidFill>
            <a:srgbClr val="000000"/>
          </a:solidFill>
          <a:latin typeface="Garamond" pitchFamily="18" charset="0"/>
        </a:defRPr>
      </a:lvl5pPr>
      <a:lvl6pPr marL="457200" algn="l" rtl="0" eaLnBrk="1" fontAlgn="base" hangingPunct="1">
        <a:spcBef>
          <a:spcPct val="0"/>
        </a:spcBef>
        <a:spcAft>
          <a:spcPct val="0"/>
        </a:spcAft>
        <a:defRPr sz="3600">
          <a:solidFill>
            <a:srgbClr val="000000"/>
          </a:solidFill>
          <a:latin typeface="Garamond" pitchFamily="18" charset="0"/>
        </a:defRPr>
      </a:lvl6pPr>
      <a:lvl7pPr marL="914400" algn="l" rtl="0" eaLnBrk="1" fontAlgn="base" hangingPunct="1">
        <a:spcBef>
          <a:spcPct val="0"/>
        </a:spcBef>
        <a:spcAft>
          <a:spcPct val="0"/>
        </a:spcAft>
        <a:defRPr sz="3600">
          <a:solidFill>
            <a:srgbClr val="000000"/>
          </a:solidFill>
          <a:latin typeface="Garamond" pitchFamily="18" charset="0"/>
        </a:defRPr>
      </a:lvl7pPr>
      <a:lvl8pPr marL="1371600" algn="l" rtl="0" eaLnBrk="1" fontAlgn="base" hangingPunct="1">
        <a:spcBef>
          <a:spcPct val="0"/>
        </a:spcBef>
        <a:spcAft>
          <a:spcPct val="0"/>
        </a:spcAft>
        <a:defRPr sz="3600">
          <a:solidFill>
            <a:srgbClr val="000000"/>
          </a:solidFill>
          <a:latin typeface="Garamond" pitchFamily="18" charset="0"/>
        </a:defRPr>
      </a:lvl8pPr>
      <a:lvl9pPr marL="1828800" algn="l" rtl="0" eaLnBrk="1" fontAlgn="base" hangingPunct="1">
        <a:spcBef>
          <a:spcPct val="0"/>
        </a:spcBef>
        <a:spcAft>
          <a:spcPct val="0"/>
        </a:spcAft>
        <a:defRPr sz="3600">
          <a:solidFill>
            <a:srgbClr val="000000"/>
          </a:solidFill>
          <a:latin typeface="Garamond" pitchFamily="18" charset="0"/>
        </a:defRPr>
      </a:lvl9pPr>
    </p:titleStyle>
    <p:bodyStyle>
      <a:lvl1pPr marL="342900" indent="-342900" algn="l" rtl="0" eaLnBrk="1" fontAlgn="base" hangingPunct="1">
        <a:spcBef>
          <a:spcPct val="20000"/>
        </a:spcBef>
        <a:spcAft>
          <a:spcPct val="0"/>
        </a:spcAft>
        <a:buClr>
          <a:schemeClr val="tx1"/>
        </a:buClr>
        <a:buChar char="•"/>
        <a:defRPr sz="2800">
          <a:solidFill>
            <a:srgbClr val="000000"/>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600">
          <a:solidFill>
            <a:srgbClr val="000000"/>
          </a:solidFill>
          <a:latin typeface="+mn-lt"/>
        </a:defRPr>
      </a:lvl2pPr>
      <a:lvl3pPr marL="1143000" indent="-228600" algn="l" rtl="0" eaLnBrk="1" fontAlgn="base" hangingPunct="1">
        <a:spcBef>
          <a:spcPct val="20000"/>
        </a:spcBef>
        <a:spcAft>
          <a:spcPct val="0"/>
        </a:spcAft>
        <a:buClr>
          <a:schemeClr val="tx1"/>
        </a:buClr>
        <a:buChar char="•"/>
        <a:defRPr sz="2400">
          <a:solidFill>
            <a:srgbClr val="000000"/>
          </a:solidFill>
          <a:latin typeface="+mn-lt"/>
        </a:defRPr>
      </a:lvl3pPr>
      <a:lvl4pPr marL="1600200" indent="-228600" algn="l" rtl="0" eaLnBrk="1" fontAlgn="base" hangingPunct="1">
        <a:spcBef>
          <a:spcPct val="20000"/>
        </a:spcBef>
        <a:spcAft>
          <a:spcPct val="0"/>
        </a:spcAft>
        <a:buClr>
          <a:schemeClr val="tx1"/>
        </a:buClr>
        <a:buChar char="•"/>
        <a:defRPr sz="2000">
          <a:solidFill>
            <a:srgbClr val="000000"/>
          </a:solidFill>
          <a:latin typeface="+mn-lt"/>
        </a:defRPr>
      </a:lvl4pPr>
      <a:lvl5pPr marL="2057400" indent="-228600" algn="l" rtl="0" eaLnBrk="1" fontAlgn="base" hangingPunct="1">
        <a:spcBef>
          <a:spcPct val="20000"/>
        </a:spcBef>
        <a:spcAft>
          <a:spcPct val="0"/>
        </a:spcAft>
        <a:buClr>
          <a:schemeClr val="tx1"/>
        </a:buClr>
        <a:buChar char="•"/>
        <a:defRPr sz="2000">
          <a:solidFill>
            <a:srgbClr val="000000"/>
          </a:solidFill>
          <a:latin typeface="+mn-lt"/>
        </a:defRPr>
      </a:lvl5pPr>
      <a:lvl6pPr marL="2514600" indent="-228600" algn="l" rtl="0" eaLnBrk="1" fontAlgn="base" hangingPunct="1">
        <a:spcBef>
          <a:spcPct val="20000"/>
        </a:spcBef>
        <a:spcAft>
          <a:spcPct val="0"/>
        </a:spcAft>
        <a:buClr>
          <a:schemeClr val="tx1"/>
        </a:buClr>
        <a:buChar char="•"/>
        <a:defRPr sz="2000">
          <a:solidFill>
            <a:srgbClr val="000000"/>
          </a:solidFill>
          <a:latin typeface="+mn-lt"/>
        </a:defRPr>
      </a:lvl6pPr>
      <a:lvl7pPr marL="2971800" indent="-228600" algn="l" rtl="0" eaLnBrk="1" fontAlgn="base" hangingPunct="1">
        <a:spcBef>
          <a:spcPct val="20000"/>
        </a:spcBef>
        <a:spcAft>
          <a:spcPct val="0"/>
        </a:spcAft>
        <a:buClr>
          <a:schemeClr val="tx1"/>
        </a:buClr>
        <a:buChar char="•"/>
        <a:defRPr sz="2000">
          <a:solidFill>
            <a:srgbClr val="000000"/>
          </a:solidFill>
          <a:latin typeface="+mn-lt"/>
        </a:defRPr>
      </a:lvl7pPr>
      <a:lvl8pPr marL="3429000" indent="-228600" algn="l" rtl="0" eaLnBrk="1" fontAlgn="base" hangingPunct="1">
        <a:spcBef>
          <a:spcPct val="20000"/>
        </a:spcBef>
        <a:spcAft>
          <a:spcPct val="0"/>
        </a:spcAft>
        <a:buClr>
          <a:schemeClr val="tx1"/>
        </a:buClr>
        <a:buChar char="•"/>
        <a:defRPr sz="2000">
          <a:solidFill>
            <a:srgbClr val="000000"/>
          </a:solidFill>
          <a:latin typeface="+mn-lt"/>
        </a:defRPr>
      </a:lvl8pPr>
      <a:lvl9pPr marL="3886200" indent="-228600" algn="l" rtl="0" eaLnBrk="1" fontAlgn="base" hangingPunct="1">
        <a:spcBef>
          <a:spcPct val="20000"/>
        </a:spcBef>
        <a:spcAft>
          <a:spcPct val="0"/>
        </a:spcAft>
        <a:buClr>
          <a:schemeClr val="tx1"/>
        </a:buClr>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228600" y="2438400"/>
            <a:ext cx="8686800" cy="2286000"/>
          </a:xfrm>
        </p:spPr>
        <p:txBody>
          <a:bodyPr/>
          <a:lstStyle/>
          <a:p>
            <a:r>
              <a:rPr lang="en-US" altLang="en-US" sz="3600" dirty="0" smtClean="0"/>
              <a:t>Test to Failure of 3/8-Inch Tube Ferrule Connections in an Effort to Determine the Shear Strength of a Varying Number of Threads Engaged</a:t>
            </a:r>
            <a:endParaRPr lang="en-US" altLang="en-US" sz="3600" dirty="0"/>
          </a:p>
        </p:txBody>
      </p:sp>
      <p:sp>
        <p:nvSpPr>
          <p:cNvPr id="4" name="Footer Placeholder 1"/>
          <p:cNvSpPr>
            <a:spLocks noGrp="1"/>
          </p:cNvSpPr>
          <p:nvPr>
            <p:ph type="ftr" sz="quarter" idx="4294967295"/>
          </p:nvPr>
        </p:nvSpPr>
        <p:spPr>
          <a:xfrm>
            <a:off x="103359" y="5638800"/>
            <a:ext cx="8915400" cy="990600"/>
          </a:xfrm>
          <a:prstGeom prst="rect">
            <a:avLst/>
          </a:prstGeom>
        </p:spPr>
        <p:txBody>
          <a:bodyPr/>
          <a:lstStyle/>
          <a:p>
            <a:pPr algn="ctr"/>
            <a:r>
              <a:rPr lang="en-US" altLang="en-US" sz="1600" i="1" dirty="0" smtClean="0"/>
              <a:t>P.O. Box 770415		     Eagle River, AK 99577		(907) 688-5051   	</a:t>
            </a:r>
            <a:r>
              <a:rPr lang="en-US" altLang="en-US" sz="1600" i="1" dirty="0" err="1" smtClean="0"/>
              <a:t>www.knechtionrepair.com</a:t>
            </a:r>
            <a:r>
              <a:rPr lang="en-US" altLang="en-US" sz="1600" dirty="0" smtClean="0"/>
              <a:t>	</a:t>
            </a:r>
            <a:endParaRPr lang="en-US" altLang="en-US" sz="1600" dirty="0"/>
          </a:p>
        </p:txBody>
      </p:sp>
      <p:pic>
        <p:nvPicPr>
          <p:cNvPr id="6" name="Picture 5" descr="LOGO 6-8-2013 crop2.tif"/>
          <p:cNvPicPr>
            <a:picLocks noChangeAspect="1"/>
          </p:cNvPicPr>
          <p:nvPr/>
        </p:nvPicPr>
        <p:blipFill>
          <a:blip r:embed="rId2" cstate="print"/>
          <a:stretch>
            <a:fillRect/>
          </a:stretch>
        </p:blipFill>
        <p:spPr>
          <a:xfrm>
            <a:off x="533400" y="380999"/>
            <a:ext cx="8077200" cy="177430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6"/>
          <p:cNvSpPr>
            <a:spLocks noGrp="1" noChangeArrowheads="1"/>
          </p:cNvSpPr>
          <p:nvPr>
            <p:ph type="title"/>
          </p:nvPr>
        </p:nvSpPr>
        <p:spPr>
          <a:xfrm>
            <a:off x="228600" y="76200"/>
            <a:ext cx="8686800" cy="1066800"/>
          </a:xfrm>
        </p:spPr>
        <p:txBody>
          <a:bodyPr/>
          <a:lstStyle/>
          <a:p>
            <a:r>
              <a:rPr lang="en-US" altLang="en-US" sz="3000" dirty="0" smtClean="0"/>
              <a:t>Test 3 – One Fitting Nut with Two Threads Removed and One Fitting Nut with Three Threads Removed</a:t>
            </a:r>
            <a:endParaRPr lang="en-US" altLang="en-US" sz="3000" dirty="0"/>
          </a:p>
        </p:txBody>
      </p:sp>
      <p:sp>
        <p:nvSpPr>
          <p:cNvPr id="3" name="Slide Number Placeholder 2"/>
          <p:cNvSpPr>
            <a:spLocks noGrp="1"/>
          </p:cNvSpPr>
          <p:nvPr>
            <p:ph type="sldNum" sz="quarter" idx="12"/>
          </p:nvPr>
        </p:nvSpPr>
        <p:spPr>
          <a:xfrm>
            <a:off x="8610600" y="6289265"/>
            <a:ext cx="381000" cy="476250"/>
          </a:xfrm>
        </p:spPr>
        <p:txBody>
          <a:bodyPr/>
          <a:lstStyle/>
          <a:p>
            <a:fld id="{DA497D1A-7489-4B3E-930E-965C42EC9716}" type="slidenum">
              <a:rPr lang="en-US" altLang="en-US" smtClean="0"/>
              <a:pPr/>
              <a:t>10</a:t>
            </a:fld>
            <a:endParaRPr lang="en-US" altLang="en-US" dirty="0"/>
          </a:p>
        </p:txBody>
      </p:sp>
      <p:pic>
        <p:nvPicPr>
          <p:cNvPr id="6" name="Picture 5" descr="LOGO 11.13.2013 EMAIL LG.jpg"/>
          <p:cNvPicPr>
            <a:picLocks noChangeAspect="1"/>
          </p:cNvPicPr>
          <p:nvPr/>
        </p:nvPicPr>
        <p:blipFill>
          <a:blip r:embed="rId2" cstate="print"/>
          <a:stretch>
            <a:fillRect/>
          </a:stretch>
        </p:blipFill>
        <p:spPr>
          <a:xfrm>
            <a:off x="29424" y="6272981"/>
            <a:ext cx="2315497" cy="508819"/>
          </a:xfrm>
          <a:prstGeom prst="rect">
            <a:avLst/>
          </a:prstGeom>
        </p:spPr>
      </p:pic>
      <p:sp>
        <p:nvSpPr>
          <p:cNvPr id="5" name="TextBox 4"/>
          <p:cNvSpPr txBox="1"/>
          <p:nvPr/>
        </p:nvSpPr>
        <p:spPr>
          <a:xfrm>
            <a:off x="475488" y="4876800"/>
            <a:ext cx="4038600" cy="646331"/>
          </a:xfrm>
          <a:prstGeom prst="rect">
            <a:avLst/>
          </a:prstGeom>
          <a:noFill/>
        </p:spPr>
        <p:txBody>
          <a:bodyPr wrap="square" rtlCol="0">
            <a:spAutoFit/>
          </a:bodyPr>
          <a:lstStyle/>
          <a:p>
            <a:pPr algn="ctr"/>
            <a:r>
              <a:rPr lang="en-US" sz="1800" dirty="0" smtClean="0">
                <a:latin typeface="+mj-lt"/>
              </a:rPr>
              <a:t>Assembled Test Connection (Typical) Prior to Pressure Test</a:t>
            </a:r>
            <a:endParaRPr lang="en-US" sz="1800" dirty="0">
              <a:latin typeface="+mj-lt"/>
            </a:endParaRPr>
          </a:p>
        </p:txBody>
      </p:sp>
      <p:sp>
        <p:nvSpPr>
          <p:cNvPr id="9" name="Footer Placeholder 1"/>
          <p:cNvSpPr>
            <a:spLocks noGrp="1"/>
          </p:cNvSpPr>
          <p:nvPr>
            <p:ph type="ftr" sz="quarter" idx="11"/>
          </p:nvPr>
        </p:nvSpPr>
        <p:spPr>
          <a:xfrm>
            <a:off x="2286000" y="6289265"/>
            <a:ext cx="6324600" cy="476250"/>
          </a:xfrm>
        </p:spPr>
        <p:txBody>
          <a:bodyPr/>
          <a:lstStyle/>
          <a:p>
            <a:r>
              <a:rPr lang="en-US" altLang="en-US" i="1" dirty="0" smtClean="0"/>
              <a:t>P.O. Box 770415	    Eagle River, AK 99577		(907) 688-5051     	</a:t>
            </a:r>
            <a:r>
              <a:rPr lang="en-US" altLang="en-US" i="1" dirty="0" err="1" smtClean="0"/>
              <a:t>www.knechtionrepair.com</a:t>
            </a:r>
            <a:r>
              <a:rPr lang="en-US" altLang="en-US" dirty="0" smtClean="0"/>
              <a:t>	</a:t>
            </a:r>
            <a:endParaRPr lang="en-US" altLang="en-US" dirty="0"/>
          </a:p>
        </p:txBody>
      </p:sp>
      <p:pic>
        <p:nvPicPr>
          <p:cNvPr id="10" name="Content Placeholder 5" descr="IMG_4553.JPG"/>
          <p:cNvPicPr>
            <a:picLocks noGrp="1" noChangeAspect="1"/>
          </p:cNvPicPr>
          <p:nvPr>
            <p:ph sz="half" idx="1"/>
          </p:nvPr>
        </p:nvPicPr>
        <p:blipFill>
          <a:blip r:embed="rId3" cstate="print"/>
          <a:stretch>
            <a:fillRect/>
          </a:stretch>
        </p:blipFill>
        <p:spPr>
          <a:xfrm>
            <a:off x="475488" y="1847088"/>
            <a:ext cx="4038600" cy="3028950"/>
          </a:xfrm>
        </p:spPr>
      </p:pic>
      <p:pic>
        <p:nvPicPr>
          <p:cNvPr id="12" name="Content Placeholder 6" descr="IMG_4559.JPG"/>
          <p:cNvPicPr>
            <a:picLocks noChangeAspect="1"/>
          </p:cNvPicPr>
          <p:nvPr/>
        </p:nvPicPr>
        <p:blipFill>
          <a:blip r:embed="rId4" cstate="print"/>
          <a:stretch>
            <a:fillRect/>
          </a:stretch>
        </p:blipFill>
        <p:spPr>
          <a:xfrm>
            <a:off x="4590288" y="1847088"/>
            <a:ext cx="4038600" cy="3028950"/>
          </a:xfrm>
          <a:prstGeom prst="rect">
            <a:avLst/>
          </a:prstGeom>
        </p:spPr>
      </p:pic>
      <p:sp>
        <p:nvSpPr>
          <p:cNvPr id="13" name="TextBox 12"/>
          <p:cNvSpPr txBox="1"/>
          <p:nvPr/>
        </p:nvSpPr>
        <p:spPr>
          <a:xfrm>
            <a:off x="533400" y="3990201"/>
            <a:ext cx="1885260" cy="276999"/>
          </a:xfrm>
          <a:prstGeom prst="rect">
            <a:avLst/>
          </a:prstGeom>
          <a:solidFill>
            <a:schemeClr val="bg1">
              <a:lumMod val="65000"/>
            </a:schemeClr>
          </a:solidFill>
          <a:ln>
            <a:solidFill>
              <a:schemeClr val="tx1"/>
            </a:solidFill>
          </a:ln>
        </p:spPr>
        <p:txBody>
          <a:bodyPr wrap="none" rtlCol="0">
            <a:spAutoFit/>
          </a:bodyPr>
          <a:lstStyle/>
          <a:p>
            <a:r>
              <a:rPr lang="en-US" sz="1200" i="1" dirty="0" smtClean="0">
                <a:solidFill>
                  <a:srgbClr val="FF0000"/>
                </a:solidFill>
              </a:rPr>
              <a:t>Nut with 3 threads removed</a:t>
            </a:r>
            <a:endParaRPr lang="en-US" sz="1200" i="1" dirty="0">
              <a:solidFill>
                <a:srgbClr val="FF0000"/>
              </a:solidFill>
            </a:endParaRPr>
          </a:p>
        </p:txBody>
      </p:sp>
      <p:cxnSp>
        <p:nvCxnSpPr>
          <p:cNvPr id="15" name="Straight Arrow Connector 14"/>
          <p:cNvCxnSpPr/>
          <p:nvPr/>
        </p:nvCxnSpPr>
        <p:spPr bwMode="auto">
          <a:xfrm flipH="1" flipV="1">
            <a:off x="990600" y="3618055"/>
            <a:ext cx="184428" cy="372146"/>
          </a:xfrm>
          <a:prstGeom prst="straightConnector1">
            <a:avLst/>
          </a:prstGeom>
          <a:solidFill>
            <a:schemeClr val="accent1"/>
          </a:solidFill>
          <a:ln w="31750" cap="flat" cmpd="sng" algn="ctr">
            <a:solidFill>
              <a:srgbClr val="FF0000"/>
            </a:solidFill>
            <a:prstDash val="solid"/>
            <a:round/>
            <a:headEnd type="none" w="med" len="med"/>
            <a:tailEnd type="arrow" w="med" len="lg"/>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6" name="Straight Arrow Connector 15"/>
          <p:cNvCxnSpPr/>
          <p:nvPr/>
        </p:nvCxnSpPr>
        <p:spPr bwMode="auto">
          <a:xfrm flipV="1">
            <a:off x="3594229" y="3654267"/>
            <a:ext cx="304800" cy="753146"/>
          </a:xfrm>
          <a:prstGeom prst="straightConnector1">
            <a:avLst/>
          </a:prstGeom>
          <a:solidFill>
            <a:schemeClr val="accent1"/>
          </a:solidFill>
          <a:ln w="31750" cap="flat" cmpd="sng" algn="ctr">
            <a:solidFill>
              <a:srgbClr val="FF0000"/>
            </a:solidFill>
            <a:prstDash val="solid"/>
            <a:round/>
            <a:headEnd type="none" w="med" len="med"/>
            <a:tailEnd type="arrow" w="med" len="lg"/>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4" name="TextBox 13"/>
          <p:cNvSpPr txBox="1"/>
          <p:nvPr/>
        </p:nvSpPr>
        <p:spPr>
          <a:xfrm>
            <a:off x="2458140" y="4371201"/>
            <a:ext cx="1885260" cy="276999"/>
          </a:xfrm>
          <a:prstGeom prst="rect">
            <a:avLst/>
          </a:prstGeom>
          <a:solidFill>
            <a:schemeClr val="bg1">
              <a:lumMod val="65000"/>
            </a:schemeClr>
          </a:solidFill>
          <a:ln>
            <a:solidFill>
              <a:schemeClr val="tx1"/>
            </a:solidFill>
          </a:ln>
        </p:spPr>
        <p:txBody>
          <a:bodyPr wrap="none" rtlCol="0">
            <a:spAutoFit/>
          </a:bodyPr>
          <a:lstStyle/>
          <a:p>
            <a:r>
              <a:rPr lang="en-US" sz="1200" i="1" dirty="0" smtClean="0">
                <a:solidFill>
                  <a:srgbClr val="FF0000"/>
                </a:solidFill>
              </a:rPr>
              <a:t>Nut with 2 threads removed</a:t>
            </a:r>
            <a:endParaRPr lang="en-US" sz="1200" i="1" dirty="0">
              <a:solidFill>
                <a:srgbClr val="FF0000"/>
              </a:solidFill>
            </a:endParaRPr>
          </a:p>
        </p:txBody>
      </p:sp>
      <p:cxnSp>
        <p:nvCxnSpPr>
          <p:cNvPr id="17" name="Straight Arrow Connector 16"/>
          <p:cNvCxnSpPr/>
          <p:nvPr/>
        </p:nvCxnSpPr>
        <p:spPr bwMode="auto">
          <a:xfrm flipH="1" flipV="1">
            <a:off x="6564141" y="3465854"/>
            <a:ext cx="268961" cy="900499"/>
          </a:xfrm>
          <a:prstGeom prst="straightConnector1">
            <a:avLst/>
          </a:prstGeom>
          <a:solidFill>
            <a:schemeClr val="accent1"/>
          </a:solidFill>
          <a:ln w="31750" cap="flat" cmpd="sng" algn="ctr">
            <a:solidFill>
              <a:srgbClr val="FF0000"/>
            </a:solidFill>
            <a:prstDash val="solid"/>
            <a:round/>
            <a:headEnd type="none" w="med" len="med"/>
            <a:tailEnd type="arrow" w="med" len="lg"/>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8" name="TextBox 17"/>
          <p:cNvSpPr txBox="1"/>
          <p:nvPr/>
        </p:nvSpPr>
        <p:spPr>
          <a:xfrm>
            <a:off x="6266506" y="4227854"/>
            <a:ext cx="1361976" cy="276999"/>
          </a:xfrm>
          <a:prstGeom prst="rect">
            <a:avLst/>
          </a:prstGeom>
          <a:solidFill>
            <a:schemeClr val="bg1">
              <a:lumMod val="65000"/>
            </a:schemeClr>
          </a:solidFill>
          <a:ln>
            <a:solidFill>
              <a:schemeClr val="tx1"/>
            </a:solidFill>
          </a:ln>
        </p:spPr>
        <p:txBody>
          <a:bodyPr wrap="none" rtlCol="0">
            <a:spAutoFit/>
          </a:bodyPr>
          <a:lstStyle/>
          <a:p>
            <a:r>
              <a:rPr lang="en-US" sz="1200" i="1" dirty="0" smtClean="0">
                <a:solidFill>
                  <a:srgbClr val="FF0000"/>
                </a:solidFill>
              </a:rPr>
              <a:t>Ruptured tube wall</a:t>
            </a:r>
            <a:endParaRPr lang="en-US" sz="1200" i="1" dirty="0">
              <a:solidFill>
                <a:srgbClr val="FF0000"/>
              </a:solidFill>
            </a:endParaRPr>
          </a:p>
        </p:txBody>
      </p:sp>
      <p:sp>
        <p:nvSpPr>
          <p:cNvPr id="19" name="TextBox 18"/>
          <p:cNvSpPr txBox="1"/>
          <p:nvPr/>
        </p:nvSpPr>
        <p:spPr>
          <a:xfrm>
            <a:off x="471615" y="5496580"/>
            <a:ext cx="8169920" cy="523220"/>
          </a:xfrm>
          <a:prstGeom prst="rect">
            <a:avLst/>
          </a:prstGeom>
          <a:noFill/>
        </p:spPr>
        <p:txBody>
          <a:bodyPr wrap="square" rtlCol="0">
            <a:spAutoFit/>
          </a:bodyPr>
          <a:lstStyle/>
          <a:p>
            <a:pPr algn="just"/>
            <a:r>
              <a:rPr lang="en-US" sz="1400" dirty="0" smtClean="0">
                <a:solidFill>
                  <a:srgbClr val="FF0000"/>
                </a:solidFill>
                <a:latin typeface="+mn-lt"/>
              </a:rPr>
              <a:t>Threads were removed by turning pre-swaged assembled tube fittings on engine lathe. Following turning, the nuts were tapped using KnechtionRepair tools and the fittings and nuts reassembled per Swagelok recommendations.</a:t>
            </a:r>
            <a:endParaRPr lang="en-US" sz="1400" dirty="0">
              <a:solidFill>
                <a:srgbClr val="FF0000"/>
              </a:solidFill>
              <a:latin typeface="+mn-lt"/>
            </a:endParaRPr>
          </a:p>
        </p:txBody>
      </p:sp>
      <p:sp>
        <p:nvSpPr>
          <p:cNvPr id="20" name="TextBox 19"/>
          <p:cNvSpPr txBox="1"/>
          <p:nvPr/>
        </p:nvSpPr>
        <p:spPr>
          <a:xfrm>
            <a:off x="4593882" y="4876800"/>
            <a:ext cx="4038600" cy="584775"/>
          </a:xfrm>
          <a:prstGeom prst="rect">
            <a:avLst/>
          </a:prstGeom>
          <a:noFill/>
        </p:spPr>
        <p:txBody>
          <a:bodyPr wrap="square" rtlCol="0">
            <a:spAutoFit/>
          </a:bodyPr>
          <a:lstStyle/>
          <a:p>
            <a:pPr algn="ctr"/>
            <a:r>
              <a:rPr lang="en-US" sz="1800" dirty="0" smtClean="0">
                <a:latin typeface="+mj-lt"/>
              </a:rPr>
              <a:t>Test Connection Following Pressure Test  </a:t>
            </a:r>
            <a:r>
              <a:rPr lang="en-US" sz="1400" dirty="0" smtClean="0">
                <a:latin typeface="+mj-lt"/>
              </a:rPr>
              <a:t>(Tube burst at 15,000 psig, no fitting leaks observed)</a:t>
            </a:r>
            <a:endParaRPr lang="en-US" sz="1400" dirty="0">
              <a:latin typeface="+mj-lt"/>
            </a:endParaRPr>
          </a:p>
        </p:txBody>
      </p:sp>
    </p:spTree>
    <p:extLst>
      <p:ext uri="{BB962C8B-B14F-4D97-AF65-F5344CB8AC3E}">
        <p14:creationId xmlns="" xmlns:p14="http://schemas.microsoft.com/office/powerpoint/2010/main" val="3370193851"/>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6"/>
          <p:cNvSpPr>
            <a:spLocks noGrp="1" noChangeArrowheads="1"/>
          </p:cNvSpPr>
          <p:nvPr>
            <p:ph type="title"/>
          </p:nvPr>
        </p:nvSpPr>
        <p:spPr>
          <a:xfrm>
            <a:off x="228600" y="76200"/>
            <a:ext cx="8686800" cy="1066800"/>
          </a:xfrm>
        </p:spPr>
        <p:txBody>
          <a:bodyPr/>
          <a:lstStyle/>
          <a:p>
            <a:r>
              <a:rPr lang="en-US" altLang="en-US" dirty="0" smtClean="0"/>
              <a:t>Test 3 Fitting Nut Preparation </a:t>
            </a:r>
            <a:endParaRPr lang="en-US" altLang="en-US" dirty="0"/>
          </a:p>
        </p:txBody>
      </p:sp>
      <p:sp>
        <p:nvSpPr>
          <p:cNvPr id="3" name="Slide Number Placeholder 2"/>
          <p:cNvSpPr>
            <a:spLocks noGrp="1"/>
          </p:cNvSpPr>
          <p:nvPr>
            <p:ph type="sldNum" sz="quarter" idx="12"/>
          </p:nvPr>
        </p:nvSpPr>
        <p:spPr>
          <a:xfrm>
            <a:off x="8610600" y="6289265"/>
            <a:ext cx="381000" cy="476250"/>
          </a:xfrm>
        </p:spPr>
        <p:txBody>
          <a:bodyPr/>
          <a:lstStyle/>
          <a:p>
            <a:fld id="{DA497D1A-7489-4B3E-930E-965C42EC9716}" type="slidenum">
              <a:rPr lang="en-US" altLang="en-US" smtClean="0"/>
              <a:pPr/>
              <a:t>11</a:t>
            </a:fld>
            <a:endParaRPr lang="en-US" altLang="en-US" dirty="0"/>
          </a:p>
        </p:txBody>
      </p:sp>
      <p:pic>
        <p:nvPicPr>
          <p:cNvPr id="6" name="Picture 5" descr="LOGO 11.13.2013 EMAIL LG.jpg"/>
          <p:cNvPicPr>
            <a:picLocks noChangeAspect="1"/>
          </p:cNvPicPr>
          <p:nvPr/>
        </p:nvPicPr>
        <p:blipFill>
          <a:blip r:embed="rId2" cstate="print"/>
          <a:stretch>
            <a:fillRect/>
          </a:stretch>
        </p:blipFill>
        <p:spPr>
          <a:xfrm>
            <a:off x="29424" y="6272981"/>
            <a:ext cx="2315497" cy="508819"/>
          </a:xfrm>
          <a:prstGeom prst="rect">
            <a:avLst/>
          </a:prstGeom>
        </p:spPr>
      </p:pic>
      <p:sp>
        <p:nvSpPr>
          <p:cNvPr id="5" name="TextBox 4"/>
          <p:cNvSpPr txBox="1"/>
          <p:nvPr/>
        </p:nvSpPr>
        <p:spPr>
          <a:xfrm>
            <a:off x="466253" y="4876800"/>
            <a:ext cx="4038600" cy="646331"/>
          </a:xfrm>
          <a:prstGeom prst="rect">
            <a:avLst/>
          </a:prstGeom>
          <a:noFill/>
        </p:spPr>
        <p:txBody>
          <a:bodyPr wrap="square" rtlCol="0">
            <a:spAutoFit/>
          </a:bodyPr>
          <a:lstStyle/>
          <a:p>
            <a:pPr algn="ctr"/>
            <a:r>
              <a:rPr lang="en-US" sz="1800" dirty="0" smtClean="0">
                <a:latin typeface="+mj-lt"/>
              </a:rPr>
              <a:t>Test 3 Fitting Nut Following Thread Removal by Turning on an Engine Lathe</a:t>
            </a:r>
            <a:endParaRPr lang="en-US" sz="1800" dirty="0">
              <a:latin typeface="+mj-lt"/>
            </a:endParaRPr>
          </a:p>
        </p:txBody>
      </p:sp>
      <p:sp>
        <p:nvSpPr>
          <p:cNvPr id="11" name="TextBox 10"/>
          <p:cNvSpPr txBox="1"/>
          <p:nvPr/>
        </p:nvSpPr>
        <p:spPr>
          <a:xfrm>
            <a:off x="4581053" y="4876800"/>
            <a:ext cx="4038600" cy="1200329"/>
          </a:xfrm>
          <a:prstGeom prst="rect">
            <a:avLst/>
          </a:prstGeom>
          <a:noFill/>
        </p:spPr>
        <p:txBody>
          <a:bodyPr wrap="square" rtlCol="0">
            <a:spAutoFit/>
          </a:bodyPr>
          <a:lstStyle/>
          <a:p>
            <a:pPr algn="ctr"/>
            <a:r>
              <a:rPr lang="en-US" sz="1800" dirty="0" smtClean="0">
                <a:latin typeface="+mj-lt"/>
              </a:rPr>
              <a:t>All Nuts with a Thread or Threads Removed were Tapped Following Turning using The KnechtionRepair 3/8-Inch Tap Kit</a:t>
            </a:r>
            <a:endParaRPr lang="en-US" sz="1100" dirty="0">
              <a:latin typeface="+mj-lt"/>
            </a:endParaRPr>
          </a:p>
        </p:txBody>
      </p:sp>
      <p:sp>
        <p:nvSpPr>
          <p:cNvPr id="10" name="Footer Placeholder 1"/>
          <p:cNvSpPr>
            <a:spLocks noGrp="1"/>
          </p:cNvSpPr>
          <p:nvPr>
            <p:ph type="ftr" sz="quarter" idx="11"/>
          </p:nvPr>
        </p:nvSpPr>
        <p:spPr>
          <a:xfrm>
            <a:off x="2286000" y="6289265"/>
            <a:ext cx="6324600" cy="476250"/>
          </a:xfrm>
        </p:spPr>
        <p:txBody>
          <a:bodyPr/>
          <a:lstStyle/>
          <a:p>
            <a:r>
              <a:rPr lang="en-US" altLang="en-US" i="1" dirty="0" smtClean="0"/>
              <a:t>P.O. Box 770415	    Eagle River, AK 99577		(907) 688-5051     	</a:t>
            </a:r>
            <a:r>
              <a:rPr lang="en-US" altLang="en-US" i="1" dirty="0" err="1" smtClean="0"/>
              <a:t>www.knechtionrepair.com</a:t>
            </a:r>
            <a:r>
              <a:rPr lang="en-US" altLang="en-US" dirty="0" smtClean="0"/>
              <a:t>	</a:t>
            </a:r>
            <a:endParaRPr lang="en-US" altLang="en-US" dirty="0"/>
          </a:p>
        </p:txBody>
      </p:sp>
      <p:pic>
        <p:nvPicPr>
          <p:cNvPr id="14" name="Content Placeholder 6" descr="IMG_4522.JPG"/>
          <p:cNvPicPr>
            <a:picLocks noGrp="1" noChangeAspect="1"/>
          </p:cNvPicPr>
          <p:nvPr>
            <p:ph sz="half" idx="4294967295"/>
          </p:nvPr>
        </p:nvPicPr>
        <p:blipFill>
          <a:blip r:embed="rId3" cstate="print"/>
          <a:stretch>
            <a:fillRect/>
          </a:stretch>
        </p:blipFill>
        <p:spPr>
          <a:xfrm>
            <a:off x="475488" y="1847088"/>
            <a:ext cx="4038600" cy="3028950"/>
          </a:xfrm>
          <a:prstGeom prst="rect">
            <a:avLst/>
          </a:prstGeom>
        </p:spPr>
      </p:pic>
      <p:pic>
        <p:nvPicPr>
          <p:cNvPr id="15" name="Content Placeholder 5" descr="IMG_4535.JPG"/>
          <p:cNvPicPr>
            <a:picLocks noGrp="1" noChangeAspect="1"/>
          </p:cNvPicPr>
          <p:nvPr>
            <p:ph sz="half" idx="1"/>
          </p:nvPr>
        </p:nvPicPr>
        <p:blipFill>
          <a:blip r:embed="rId4" cstate="print"/>
          <a:stretch>
            <a:fillRect/>
          </a:stretch>
        </p:blipFill>
        <p:spPr>
          <a:xfrm>
            <a:off x="4590288" y="1847088"/>
            <a:ext cx="4038600" cy="3028950"/>
          </a:xfrm>
        </p:spPr>
      </p:pic>
    </p:spTree>
    <p:extLst>
      <p:ext uri="{BB962C8B-B14F-4D97-AF65-F5344CB8AC3E}">
        <p14:creationId xmlns="" xmlns:p14="http://schemas.microsoft.com/office/powerpoint/2010/main" val="2019320058"/>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6"/>
          <p:cNvSpPr>
            <a:spLocks noGrp="1" noChangeArrowheads="1"/>
          </p:cNvSpPr>
          <p:nvPr>
            <p:ph type="title"/>
          </p:nvPr>
        </p:nvSpPr>
        <p:spPr>
          <a:xfrm>
            <a:off x="228600" y="76200"/>
            <a:ext cx="8686800" cy="1066800"/>
          </a:xfrm>
        </p:spPr>
        <p:txBody>
          <a:bodyPr/>
          <a:lstStyle/>
          <a:p>
            <a:r>
              <a:rPr lang="en-US" altLang="en-US" dirty="0" smtClean="0"/>
              <a:t>Test Articles Following Testing</a:t>
            </a:r>
            <a:endParaRPr lang="en-US" altLang="en-US" dirty="0"/>
          </a:p>
        </p:txBody>
      </p:sp>
      <p:sp>
        <p:nvSpPr>
          <p:cNvPr id="3" name="Slide Number Placeholder 2"/>
          <p:cNvSpPr>
            <a:spLocks noGrp="1"/>
          </p:cNvSpPr>
          <p:nvPr>
            <p:ph type="sldNum" sz="quarter" idx="12"/>
          </p:nvPr>
        </p:nvSpPr>
        <p:spPr>
          <a:xfrm>
            <a:off x="8610600" y="6289265"/>
            <a:ext cx="381000" cy="476250"/>
          </a:xfrm>
        </p:spPr>
        <p:txBody>
          <a:bodyPr/>
          <a:lstStyle/>
          <a:p>
            <a:fld id="{DA497D1A-7489-4B3E-930E-965C42EC9716}" type="slidenum">
              <a:rPr lang="en-US" altLang="en-US" smtClean="0"/>
              <a:pPr/>
              <a:t>12</a:t>
            </a:fld>
            <a:endParaRPr lang="en-US" altLang="en-US" dirty="0"/>
          </a:p>
        </p:txBody>
      </p:sp>
      <p:pic>
        <p:nvPicPr>
          <p:cNvPr id="6" name="Picture 5" descr="LOGO 11.13.2013 EMAIL LG.jpg"/>
          <p:cNvPicPr>
            <a:picLocks noChangeAspect="1"/>
          </p:cNvPicPr>
          <p:nvPr/>
        </p:nvPicPr>
        <p:blipFill>
          <a:blip r:embed="rId2" cstate="print"/>
          <a:stretch>
            <a:fillRect/>
          </a:stretch>
        </p:blipFill>
        <p:spPr>
          <a:xfrm>
            <a:off x="29424" y="6272981"/>
            <a:ext cx="2315497" cy="508819"/>
          </a:xfrm>
          <a:prstGeom prst="rect">
            <a:avLst/>
          </a:prstGeom>
        </p:spPr>
      </p:pic>
      <p:sp>
        <p:nvSpPr>
          <p:cNvPr id="5" name="TextBox 4"/>
          <p:cNvSpPr txBox="1"/>
          <p:nvPr/>
        </p:nvSpPr>
        <p:spPr>
          <a:xfrm>
            <a:off x="466253" y="4876800"/>
            <a:ext cx="4038600" cy="646331"/>
          </a:xfrm>
          <a:prstGeom prst="rect">
            <a:avLst/>
          </a:prstGeom>
          <a:noFill/>
        </p:spPr>
        <p:txBody>
          <a:bodyPr wrap="square" rtlCol="0">
            <a:spAutoFit/>
          </a:bodyPr>
          <a:lstStyle/>
          <a:p>
            <a:pPr algn="ctr"/>
            <a:r>
              <a:rPr lang="en-US" sz="1800" dirty="0" smtClean="0">
                <a:latin typeface="+mj-lt"/>
              </a:rPr>
              <a:t>Test Articles Following Tube Burst Failure at 15,000 psig (</a:t>
            </a:r>
            <a:r>
              <a:rPr lang="en-US" sz="1400" dirty="0" smtClean="0">
                <a:latin typeface="+mj-lt"/>
              </a:rPr>
              <a:t>±</a:t>
            </a:r>
            <a:r>
              <a:rPr lang="en-US" sz="1800" dirty="0" smtClean="0">
                <a:latin typeface="+mj-lt"/>
              </a:rPr>
              <a:t>200 psig)</a:t>
            </a:r>
            <a:endParaRPr lang="en-US" sz="1800" dirty="0">
              <a:latin typeface="+mj-lt"/>
            </a:endParaRPr>
          </a:p>
        </p:txBody>
      </p:sp>
      <p:sp>
        <p:nvSpPr>
          <p:cNvPr id="11" name="TextBox 10"/>
          <p:cNvSpPr txBox="1"/>
          <p:nvPr/>
        </p:nvSpPr>
        <p:spPr>
          <a:xfrm>
            <a:off x="4581053" y="4876800"/>
            <a:ext cx="4038600" cy="923330"/>
          </a:xfrm>
          <a:prstGeom prst="rect">
            <a:avLst/>
          </a:prstGeom>
          <a:noFill/>
        </p:spPr>
        <p:txBody>
          <a:bodyPr wrap="square" rtlCol="0">
            <a:spAutoFit/>
          </a:bodyPr>
          <a:lstStyle/>
          <a:p>
            <a:pPr algn="ctr"/>
            <a:r>
              <a:rPr lang="en-US" sz="1800" dirty="0" smtClean="0">
                <a:latin typeface="+mj-lt"/>
              </a:rPr>
              <a:t>Test 3 Nut with 3 Threads Removed Following Testing to 15,000 psig (</a:t>
            </a:r>
            <a:r>
              <a:rPr lang="en-US" sz="1400" dirty="0" smtClean="0">
                <a:latin typeface="+mj-lt"/>
              </a:rPr>
              <a:t>±</a:t>
            </a:r>
            <a:r>
              <a:rPr lang="en-US" sz="1800" dirty="0" smtClean="0">
                <a:latin typeface="+mj-lt"/>
              </a:rPr>
              <a:t>200 psig)</a:t>
            </a:r>
            <a:endParaRPr lang="en-US" sz="1800" dirty="0"/>
          </a:p>
        </p:txBody>
      </p:sp>
      <p:sp>
        <p:nvSpPr>
          <p:cNvPr id="10" name="Footer Placeholder 1"/>
          <p:cNvSpPr>
            <a:spLocks noGrp="1"/>
          </p:cNvSpPr>
          <p:nvPr>
            <p:ph type="ftr" sz="quarter" idx="11"/>
          </p:nvPr>
        </p:nvSpPr>
        <p:spPr>
          <a:xfrm>
            <a:off x="2286000" y="6289265"/>
            <a:ext cx="6324600" cy="476250"/>
          </a:xfrm>
        </p:spPr>
        <p:txBody>
          <a:bodyPr/>
          <a:lstStyle/>
          <a:p>
            <a:r>
              <a:rPr lang="en-US" altLang="en-US" i="1" dirty="0" smtClean="0"/>
              <a:t>P.O. Box 770415	    Eagle River, AK 99577		(907) 688-5051     	</a:t>
            </a:r>
            <a:r>
              <a:rPr lang="en-US" altLang="en-US" i="1" dirty="0" err="1" smtClean="0"/>
              <a:t>www.knechtionrepair.com</a:t>
            </a:r>
            <a:r>
              <a:rPr lang="en-US" altLang="en-US" dirty="0" smtClean="0"/>
              <a:t>	</a:t>
            </a:r>
            <a:endParaRPr lang="en-US" altLang="en-US" dirty="0"/>
          </a:p>
        </p:txBody>
      </p:sp>
      <p:pic>
        <p:nvPicPr>
          <p:cNvPr id="12" name="Content Placeholder 4" descr="IMG_4574.JPG"/>
          <p:cNvPicPr>
            <a:picLocks noGrp="1" noChangeAspect="1"/>
          </p:cNvPicPr>
          <p:nvPr>
            <p:ph sz="half" idx="1"/>
          </p:nvPr>
        </p:nvPicPr>
        <p:blipFill>
          <a:blip r:embed="rId3" cstate="print"/>
          <a:stretch>
            <a:fillRect/>
          </a:stretch>
        </p:blipFill>
        <p:spPr>
          <a:xfrm>
            <a:off x="475488" y="1847088"/>
            <a:ext cx="4038600" cy="3028950"/>
          </a:xfrm>
        </p:spPr>
      </p:pic>
      <p:pic>
        <p:nvPicPr>
          <p:cNvPr id="13" name="Content Placeholder 5" descr="IMG_4602.JPG"/>
          <p:cNvPicPr>
            <a:picLocks noChangeAspect="1"/>
          </p:cNvPicPr>
          <p:nvPr/>
        </p:nvPicPr>
        <p:blipFill>
          <a:blip r:embed="rId4" cstate="print"/>
          <a:stretch>
            <a:fillRect/>
          </a:stretch>
        </p:blipFill>
        <p:spPr>
          <a:xfrm>
            <a:off x="4590288" y="1847088"/>
            <a:ext cx="4038600" cy="3028950"/>
          </a:xfrm>
          <a:prstGeom prst="rect">
            <a:avLst/>
          </a:prstGeom>
        </p:spPr>
      </p:pic>
      <p:cxnSp>
        <p:nvCxnSpPr>
          <p:cNvPr id="7" name="Straight Arrow Connector 6"/>
          <p:cNvCxnSpPr/>
          <p:nvPr/>
        </p:nvCxnSpPr>
        <p:spPr bwMode="auto">
          <a:xfrm flipH="1">
            <a:off x="1187172" y="2327288"/>
            <a:ext cx="413028" cy="492112"/>
          </a:xfrm>
          <a:prstGeom prst="straightConnector1">
            <a:avLst/>
          </a:prstGeom>
          <a:solidFill>
            <a:schemeClr val="accent1"/>
          </a:solidFill>
          <a:ln w="31750" cap="flat" cmpd="sng" algn="ctr">
            <a:solidFill>
              <a:srgbClr val="FF0000"/>
            </a:solidFill>
            <a:prstDash val="solid"/>
            <a:round/>
            <a:headEnd type="none" w="med" len="med"/>
            <a:tailEnd type="arrow" w="med" len="lg"/>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6" name="TextBox 15"/>
          <p:cNvSpPr txBox="1"/>
          <p:nvPr/>
        </p:nvSpPr>
        <p:spPr>
          <a:xfrm>
            <a:off x="664108" y="2050289"/>
            <a:ext cx="3361626" cy="276999"/>
          </a:xfrm>
          <a:prstGeom prst="rect">
            <a:avLst/>
          </a:prstGeom>
          <a:solidFill>
            <a:schemeClr val="bg1">
              <a:lumMod val="65000"/>
            </a:schemeClr>
          </a:solidFill>
          <a:ln>
            <a:solidFill>
              <a:schemeClr val="tx1"/>
            </a:solidFill>
          </a:ln>
        </p:spPr>
        <p:txBody>
          <a:bodyPr wrap="none" rtlCol="0">
            <a:spAutoFit/>
          </a:bodyPr>
          <a:lstStyle/>
          <a:p>
            <a:r>
              <a:rPr lang="en-US" sz="1200" i="1" dirty="0" smtClean="0">
                <a:solidFill>
                  <a:srgbClr val="FF0000"/>
                </a:solidFill>
              </a:rPr>
              <a:t>Note shortened nuts for those with threads removed</a:t>
            </a:r>
            <a:endParaRPr lang="en-US" sz="1200" i="1" dirty="0">
              <a:solidFill>
                <a:srgbClr val="FF0000"/>
              </a:solidFill>
            </a:endParaRPr>
          </a:p>
        </p:txBody>
      </p:sp>
      <p:sp>
        <p:nvSpPr>
          <p:cNvPr id="9" name="TextBox 8"/>
          <p:cNvSpPr txBox="1"/>
          <p:nvPr/>
        </p:nvSpPr>
        <p:spPr>
          <a:xfrm>
            <a:off x="466253" y="5715000"/>
            <a:ext cx="8153400" cy="461665"/>
          </a:xfrm>
          <a:prstGeom prst="rect">
            <a:avLst/>
          </a:prstGeom>
          <a:noFill/>
        </p:spPr>
        <p:txBody>
          <a:bodyPr wrap="square" rtlCol="0">
            <a:spAutoFit/>
          </a:bodyPr>
          <a:lstStyle/>
          <a:p>
            <a:r>
              <a:rPr lang="en-US" dirty="0" smtClean="0">
                <a:solidFill>
                  <a:srgbClr val="FF0000"/>
                </a:solidFill>
                <a:latin typeface="+mn-lt"/>
              </a:rPr>
              <a:t>During testing there were no observed leaks or fitting failures</a:t>
            </a:r>
            <a:endParaRPr lang="en-US" dirty="0">
              <a:solidFill>
                <a:srgbClr val="FF0000"/>
              </a:solidFill>
              <a:latin typeface="+mn-lt"/>
            </a:endParaRPr>
          </a:p>
        </p:txBody>
      </p:sp>
      <p:sp>
        <p:nvSpPr>
          <p:cNvPr id="19" name="TextBox 18"/>
          <p:cNvSpPr txBox="1"/>
          <p:nvPr/>
        </p:nvSpPr>
        <p:spPr>
          <a:xfrm>
            <a:off x="4928775" y="4495800"/>
            <a:ext cx="2839945" cy="276999"/>
          </a:xfrm>
          <a:prstGeom prst="rect">
            <a:avLst/>
          </a:prstGeom>
          <a:solidFill>
            <a:schemeClr val="accent1">
              <a:lumMod val="20000"/>
              <a:lumOff val="80000"/>
            </a:schemeClr>
          </a:solidFill>
          <a:ln>
            <a:solidFill>
              <a:schemeClr val="tx1"/>
            </a:solidFill>
          </a:ln>
        </p:spPr>
        <p:txBody>
          <a:bodyPr wrap="none" rtlCol="0">
            <a:spAutoFit/>
          </a:bodyPr>
          <a:lstStyle/>
          <a:p>
            <a:r>
              <a:rPr lang="en-US" sz="1200" i="1" dirty="0" smtClean="0">
                <a:solidFill>
                  <a:srgbClr val="FF0000"/>
                </a:solidFill>
              </a:rPr>
              <a:t>No visible thread damage following testing</a:t>
            </a:r>
            <a:endParaRPr lang="en-US" sz="1200" i="1" dirty="0">
              <a:solidFill>
                <a:srgbClr val="FF0000"/>
              </a:solidFill>
            </a:endParaRPr>
          </a:p>
        </p:txBody>
      </p:sp>
      <p:cxnSp>
        <p:nvCxnSpPr>
          <p:cNvPr id="20" name="Straight Connector 19"/>
          <p:cNvCxnSpPr>
            <a:stCxn id="19" idx="0"/>
          </p:cNvCxnSpPr>
          <p:nvPr/>
        </p:nvCxnSpPr>
        <p:spPr bwMode="auto">
          <a:xfrm flipV="1">
            <a:off x="6348748" y="3361564"/>
            <a:ext cx="260840" cy="1134236"/>
          </a:xfrm>
          <a:prstGeom prst="line">
            <a:avLst/>
          </a:prstGeom>
          <a:solidFill>
            <a:schemeClr val="accent1"/>
          </a:solidFill>
          <a:ln w="31750" cap="flat" cmpd="sng" algn="ctr">
            <a:solidFill>
              <a:srgbClr val="FF0000"/>
            </a:solidFill>
            <a:prstDash val="solid"/>
            <a:round/>
            <a:headEnd type="none" w="med" len="med"/>
            <a:tailEnd type="none" w="med" len="lg"/>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2" name="Straight Arrow Connector 21"/>
          <p:cNvCxnSpPr/>
          <p:nvPr/>
        </p:nvCxnSpPr>
        <p:spPr bwMode="auto">
          <a:xfrm>
            <a:off x="6609588" y="3361563"/>
            <a:ext cx="400812" cy="372237"/>
          </a:xfrm>
          <a:prstGeom prst="straightConnector1">
            <a:avLst/>
          </a:prstGeom>
          <a:solidFill>
            <a:schemeClr val="accent1"/>
          </a:solidFill>
          <a:ln w="31750" cap="flat" cmpd="sng" algn="ctr">
            <a:solidFill>
              <a:srgbClr val="FF0000"/>
            </a:solidFill>
            <a:prstDash val="solid"/>
            <a:round/>
            <a:headEnd type="none" w="med" len="med"/>
            <a:tailEnd type="arrow" w="med" len="lg"/>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5" name="Straight Connector 24"/>
          <p:cNvCxnSpPr>
            <a:stCxn id="19" idx="0"/>
          </p:cNvCxnSpPr>
          <p:nvPr/>
        </p:nvCxnSpPr>
        <p:spPr bwMode="auto">
          <a:xfrm flipH="1" flipV="1">
            <a:off x="5867400" y="2819400"/>
            <a:ext cx="481348" cy="1676400"/>
          </a:xfrm>
          <a:prstGeom prst="line">
            <a:avLst/>
          </a:prstGeom>
          <a:solidFill>
            <a:schemeClr val="accent1"/>
          </a:solidFill>
          <a:ln w="3175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7" name="Straight Arrow Connector 26"/>
          <p:cNvCxnSpPr/>
          <p:nvPr/>
        </p:nvCxnSpPr>
        <p:spPr bwMode="auto">
          <a:xfrm flipH="1" flipV="1">
            <a:off x="5181600" y="2514600"/>
            <a:ext cx="685800" cy="304800"/>
          </a:xfrm>
          <a:prstGeom prst="straightConnector1">
            <a:avLst/>
          </a:prstGeom>
          <a:solidFill>
            <a:schemeClr val="accent1"/>
          </a:solidFill>
          <a:ln w="31750" cap="flat" cmpd="sng" algn="ctr">
            <a:solidFill>
              <a:srgbClr val="FF0000"/>
            </a:solidFill>
            <a:prstDash val="solid"/>
            <a:round/>
            <a:headEnd type="none" w="med" len="med"/>
            <a:tailEnd type="arrow" w="med" len="lg"/>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Tree>
    <p:extLst>
      <p:ext uri="{BB962C8B-B14F-4D97-AF65-F5344CB8AC3E}">
        <p14:creationId xmlns="" xmlns:p14="http://schemas.microsoft.com/office/powerpoint/2010/main" val="1314507905"/>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5" name="Rectangle 31"/>
          <p:cNvSpPr>
            <a:spLocks noGrp="1" noChangeArrowheads="1"/>
          </p:cNvSpPr>
          <p:nvPr>
            <p:ph type="body" idx="1"/>
          </p:nvPr>
        </p:nvSpPr>
        <p:spPr>
          <a:xfrm>
            <a:off x="304800" y="1219200"/>
            <a:ext cx="8458200" cy="4724400"/>
          </a:xfrm>
        </p:spPr>
        <p:txBody>
          <a:bodyPr/>
          <a:lstStyle/>
          <a:p>
            <a:pPr>
              <a:buFont typeface="Arial" panose="020B0604020202020204" pitchFamily="34" charset="0"/>
              <a:buChar char="•"/>
            </a:pPr>
            <a:r>
              <a:rPr lang="en-US" altLang="en-US" sz="2200" dirty="0" smtClean="0"/>
              <a:t>Under an applied pressure load of 15,000 psig (</a:t>
            </a:r>
            <a:r>
              <a:rPr lang="en-US" altLang="en-US" sz="1400" dirty="0" smtClean="0"/>
              <a:t>±</a:t>
            </a:r>
            <a:r>
              <a:rPr lang="en-US" altLang="en-US" sz="2200" dirty="0" smtClean="0"/>
              <a:t>200 psig) failure of the all three test articles was dictated by rupture of the 3/8-inch diameter, 0.035 inch wall thickness, seamless stainless steel tubing.</a:t>
            </a:r>
          </a:p>
          <a:p>
            <a:pPr marL="0" indent="0">
              <a:buNone/>
            </a:pPr>
            <a:endParaRPr lang="en-US" altLang="en-US" sz="900" dirty="0" smtClean="0"/>
          </a:p>
          <a:p>
            <a:pPr>
              <a:buFont typeface="Arial" panose="020B0604020202020204" pitchFamily="34" charset="0"/>
              <a:buChar char="•"/>
            </a:pPr>
            <a:r>
              <a:rPr lang="en-US" altLang="en-US" sz="2200" dirty="0" smtClean="0"/>
              <a:t>For the three tests conducted, no leakage was observed at the tube fittings indicating a leak proof connection even with up to three threads removed from the fitting nuts.</a:t>
            </a:r>
          </a:p>
          <a:p>
            <a:pPr marL="0" indent="0">
              <a:buNone/>
            </a:pPr>
            <a:endParaRPr lang="en-US" altLang="en-US" sz="900" dirty="0" smtClean="0"/>
          </a:p>
          <a:p>
            <a:pPr>
              <a:buFont typeface="Arial" panose="020B0604020202020204" pitchFamily="34" charset="0"/>
              <a:buChar char="•"/>
            </a:pPr>
            <a:r>
              <a:rPr lang="en-US" altLang="en-US" sz="2200" dirty="0" smtClean="0"/>
              <a:t>From the tests conducted, it can be deduced that there is sufficient reserve strength in the remaining threads of a 3/8-inch Swagelok ferrule connection, with up to three threads removed, when properly made up to Manufactures' assembly instructions.</a:t>
            </a:r>
          </a:p>
          <a:p>
            <a:pPr marL="0" indent="0">
              <a:buNone/>
            </a:pPr>
            <a:endParaRPr lang="en-US" altLang="en-US" sz="900" dirty="0" smtClean="0"/>
          </a:p>
        </p:txBody>
      </p:sp>
      <p:sp>
        <p:nvSpPr>
          <p:cNvPr id="5" name="Slide Number Placeholder 2"/>
          <p:cNvSpPr>
            <a:spLocks noGrp="1"/>
          </p:cNvSpPr>
          <p:nvPr>
            <p:ph type="sldNum" sz="quarter" idx="12"/>
          </p:nvPr>
        </p:nvSpPr>
        <p:spPr>
          <a:xfrm>
            <a:off x="8610600" y="6289265"/>
            <a:ext cx="381000" cy="476250"/>
          </a:xfrm>
        </p:spPr>
        <p:txBody>
          <a:bodyPr/>
          <a:lstStyle/>
          <a:p>
            <a:fld id="{DA497D1A-7489-4B3E-930E-965C42EC9716}" type="slidenum">
              <a:rPr lang="en-US" altLang="en-US" smtClean="0"/>
              <a:pPr/>
              <a:t>13</a:t>
            </a:fld>
            <a:endParaRPr lang="en-US" altLang="en-US" dirty="0"/>
          </a:p>
        </p:txBody>
      </p:sp>
      <p:pic>
        <p:nvPicPr>
          <p:cNvPr id="6" name="Picture 5" descr="LOGO 11.13.2013 EMAIL LG.jpg"/>
          <p:cNvPicPr>
            <a:picLocks noChangeAspect="1"/>
          </p:cNvPicPr>
          <p:nvPr/>
        </p:nvPicPr>
        <p:blipFill>
          <a:blip r:embed="rId2" cstate="print"/>
          <a:stretch>
            <a:fillRect/>
          </a:stretch>
        </p:blipFill>
        <p:spPr>
          <a:xfrm>
            <a:off x="29424" y="6272981"/>
            <a:ext cx="2315497" cy="508819"/>
          </a:xfrm>
          <a:prstGeom prst="rect">
            <a:avLst/>
          </a:prstGeom>
        </p:spPr>
      </p:pic>
      <p:sp>
        <p:nvSpPr>
          <p:cNvPr id="8" name="Rectangle 6"/>
          <p:cNvSpPr>
            <a:spLocks noGrp="1" noChangeArrowheads="1"/>
          </p:cNvSpPr>
          <p:nvPr>
            <p:ph type="title"/>
          </p:nvPr>
        </p:nvSpPr>
        <p:spPr>
          <a:xfrm>
            <a:off x="228600" y="76200"/>
            <a:ext cx="8686800" cy="1066800"/>
          </a:xfrm>
        </p:spPr>
        <p:txBody>
          <a:bodyPr/>
          <a:lstStyle/>
          <a:p>
            <a:r>
              <a:rPr lang="en-US" altLang="en-US" dirty="0" smtClean="0"/>
              <a:t>Conclusions</a:t>
            </a:r>
            <a:endParaRPr lang="en-US" altLang="en-US" dirty="0"/>
          </a:p>
        </p:txBody>
      </p:sp>
      <p:sp>
        <p:nvSpPr>
          <p:cNvPr id="7" name="Footer Placeholder 1"/>
          <p:cNvSpPr>
            <a:spLocks noGrp="1"/>
          </p:cNvSpPr>
          <p:nvPr>
            <p:ph type="ftr" sz="quarter" idx="11"/>
          </p:nvPr>
        </p:nvSpPr>
        <p:spPr>
          <a:xfrm>
            <a:off x="2286000" y="6289265"/>
            <a:ext cx="6324600" cy="476250"/>
          </a:xfrm>
        </p:spPr>
        <p:txBody>
          <a:bodyPr/>
          <a:lstStyle/>
          <a:p>
            <a:r>
              <a:rPr lang="en-US" altLang="en-US" i="1" dirty="0" smtClean="0"/>
              <a:t>P.O. Box 770415	    Eagle River, AK 99577		(907) 688-5051     	</a:t>
            </a:r>
            <a:r>
              <a:rPr lang="en-US" altLang="en-US" i="1" dirty="0" err="1" smtClean="0"/>
              <a:t>www.knechtionrepair.com</a:t>
            </a:r>
            <a:r>
              <a:rPr lang="en-US" altLang="en-US" dirty="0" smtClean="0"/>
              <a:t>	</a:t>
            </a:r>
            <a:endParaRPr lang="en-US" altLang="en-US" dirty="0"/>
          </a:p>
        </p:txBody>
      </p:sp>
    </p:spTree>
    <p:extLst>
      <p:ext uri="{BB962C8B-B14F-4D97-AF65-F5344CB8AC3E}">
        <p14:creationId xmlns="" xmlns:p14="http://schemas.microsoft.com/office/powerpoint/2010/main" val="1680919244"/>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5" name="Rectangle 31"/>
          <p:cNvSpPr>
            <a:spLocks noGrp="1" noChangeArrowheads="1"/>
          </p:cNvSpPr>
          <p:nvPr>
            <p:ph type="body" idx="1"/>
          </p:nvPr>
        </p:nvSpPr>
        <p:spPr>
          <a:xfrm>
            <a:off x="304800" y="1219200"/>
            <a:ext cx="8458200" cy="4724400"/>
          </a:xfrm>
        </p:spPr>
        <p:txBody>
          <a:bodyPr/>
          <a:lstStyle/>
          <a:p>
            <a:pPr>
              <a:buFont typeface="Arial" panose="020B0604020202020204" pitchFamily="34" charset="0"/>
              <a:buChar char="•"/>
            </a:pPr>
            <a:r>
              <a:rPr lang="en-US" altLang="en-US" sz="2200" dirty="0" smtClean="0"/>
              <a:t>Failure of the test articles was governed not by the ferrule connections but rather by the rupture of the tubing wall at pressures far exceeding allowable design pressure loads.</a:t>
            </a:r>
            <a:endParaRPr lang="en-US" altLang="en-US" sz="900" dirty="0" smtClean="0"/>
          </a:p>
          <a:p>
            <a:pPr>
              <a:buFont typeface="Arial" panose="020B0604020202020204" pitchFamily="34" charset="0"/>
              <a:buChar char="•"/>
            </a:pPr>
            <a:endParaRPr lang="en-US" altLang="en-US" sz="2200" dirty="0" smtClean="0"/>
          </a:p>
          <a:p>
            <a:pPr>
              <a:buFont typeface="Arial" panose="020B0604020202020204" pitchFamily="34" charset="0"/>
              <a:buChar char="•"/>
            </a:pPr>
            <a:endParaRPr lang="en-US" altLang="en-US" sz="2200" dirty="0"/>
          </a:p>
          <a:p>
            <a:pPr>
              <a:buFont typeface="Arial" panose="020B0604020202020204" pitchFamily="34" charset="0"/>
              <a:buChar char="•"/>
            </a:pPr>
            <a:endParaRPr lang="en-US" altLang="en-US" sz="2200" dirty="0" smtClean="0"/>
          </a:p>
          <a:p>
            <a:pPr marL="0" indent="0" algn="just">
              <a:buNone/>
            </a:pPr>
            <a:r>
              <a:rPr lang="en-US" altLang="en-US" sz="2200" b="1" dirty="0" smtClean="0"/>
              <a:t>DISCLAIMER –</a:t>
            </a:r>
            <a:r>
              <a:rPr lang="en-US" altLang="en-US" sz="2200" dirty="0" smtClean="0"/>
              <a:t> The integrity of a fitting for “Return to Service” is the responsibility of the user and/or equipment owner.  KnechtionRepair is not responsible for repaired or damaged fittings, nor does it assume liability of machinery or equipment damage, injury, or loss of life resulting from a tubing failure in which KnechtionRepair tools were used.</a:t>
            </a:r>
          </a:p>
        </p:txBody>
      </p:sp>
      <p:sp>
        <p:nvSpPr>
          <p:cNvPr id="5" name="Slide Number Placeholder 2"/>
          <p:cNvSpPr>
            <a:spLocks noGrp="1"/>
          </p:cNvSpPr>
          <p:nvPr>
            <p:ph type="sldNum" sz="quarter" idx="12"/>
          </p:nvPr>
        </p:nvSpPr>
        <p:spPr>
          <a:xfrm>
            <a:off x="8610600" y="6289265"/>
            <a:ext cx="381000" cy="476250"/>
          </a:xfrm>
        </p:spPr>
        <p:txBody>
          <a:bodyPr/>
          <a:lstStyle/>
          <a:p>
            <a:fld id="{DA497D1A-7489-4B3E-930E-965C42EC9716}" type="slidenum">
              <a:rPr lang="en-US" altLang="en-US" smtClean="0"/>
              <a:pPr/>
              <a:t>14</a:t>
            </a:fld>
            <a:endParaRPr lang="en-US" altLang="en-US" dirty="0"/>
          </a:p>
        </p:txBody>
      </p:sp>
      <p:pic>
        <p:nvPicPr>
          <p:cNvPr id="6" name="Picture 5" descr="LOGO 11.13.2013 EMAIL LG.jpg"/>
          <p:cNvPicPr>
            <a:picLocks noChangeAspect="1"/>
          </p:cNvPicPr>
          <p:nvPr/>
        </p:nvPicPr>
        <p:blipFill>
          <a:blip r:embed="rId2" cstate="print"/>
          <a:stretch>
            <a:fillRect/>
          </a:stretch>
        </p:blipFill>
        <p:spPr>
          <a:xfrm>
            <a:off x="29424" y="6272981"/>
            <a:ext cx="2315497" cy="508819"/>
          </a:xfrm>
          <a:prstGeom prst="rect">
            <a:avLst/>
          </a:prstGeom>
        </p:spPr>
      </p:pic>
      <p:sp>
        <p:nvSpPr>
          <p:cNvPr id="8" name="Rectangle 6"/>
          <p:cNvSpPr>
            <a:spLocks noGrp="1" noChangeArrowheads="1"/>
          </p:cNvSpPr>
          <p:nvPr>
            <p:ph type="title"/>
          </p:nvPr>
        </p:nvSpPr>
        <p:spPr>
          <a:xfrm>
            <a:off x="228600" y="76200"/>
            <a:ext cx="8686800" cy="1066800"/>
          </a:xfrm>
        </p:spPr>
        <p:txBody>
          <a:bodyPr/>
          <a:lstStyle/>
          <a:p>
            <a:r>
              <a:rPr lang="en-US" altLang="en-US" dirty="0" smtClean="0"/>
              <a:t>Conclusions (Continued)</a:t>
            </a:r>
            <a:endParaRPr lang="en-US" altLang="en-US" dirty="0"/>
          </a:p>
        </p:txBody>
      </p:sp>
      <p:sp>
        <p:nvSpPr>
          <p:cNvPr id="7" name="Footer Placeholder 1"/>
          <p:cNvSpPr>
            <a:spLocks noGrp="1"/>
          </p:cNvSpPr>
          <p:nvPr>
            <p:ph type="ftr" sz="quarter" idx="11"/>
          </p:nvPr>
        </p:nvSpPr>
        <p:spPr>
          <a:xfrm>
            <a:off x="2286000" y="6289265"/>
            <a:ext cx="6324600" cy="476250"/>
          </a:xfrm>
        </p:spPr>
        <p:txBody>
          <a:bodyPr/>
          <a:lstStyle/>
          <a:p>
            <a:r>
              <a:rPr lang="en-US" altLang="en-US" i="1" dirty="0" smtClean="0"/>
              <a:t>P.O. Box 770415	    Eagle River, AK 99577		(907) 688-5051     	</a:t>
            </a:r>
            <a:r>
              <a:rPr lang="en-US" altLang="en-US" i="1" dirty="0" err="1" smtClean="0"/>
              <a:t>www.knechtionrepair.com</a:t>
            </a:r>
            <a:r>
              <a:rPr lang="en-US" altLang="en-US" dirty="0" smtClean="0"/>
              <a:t>	</a:t>
            </a:r>
            <a:endParaRPr lang="en-US" altLang="en-US" dirty="0"/>
          </a:p>
        </p:txBody>
      </p:sp>
    </p:spTree>
    <p:extLst>
      <p:ext uri="{BB962C8B-B14F-4D97-AF65-F5344CB8AC3E}">
        <p14:creationId xmlns="" xmlns:p14="http://schemas.microsoft.com/office/powerpoint/2010/main" val="3760222776"/>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6"/>
          <p:cNvSpPr>
            <a:spLocks noGrp="1" noChangeArrowheads="1"/>
          </p:cNvSpPr>
          <p:nvPr>
            <p:ph type="title"/>
          </p:nvPr>
        </p:nvSpPr>
        <p:spPr>
          <a:xfrm>
            <a:off x="228600" y="76200"/>
            <a:ext cx="8686800" cy="1066800"/>
          </a:xfrm>
        </p:spPr>
        <p:txBody>
          <a:bodyPr/>
          <a:lstStyle/>
          <a:p>
            <a:r>
              <a:rPr lang="en-US" altLang="en-US" dirty="0" smtClean="0"/>
              <a:t>Test Objectives</a:t>
            </a:r>
            <a:endParaRPr lang="en-US" altLang="en-US" dirty="0"/>
          </a:p>
        </p:txBody>
      </p:sp>
      <p:sp>
        <p:nvSpPr>
          <p:cNvPr id="5127" name="Rectangle 7"/>
          <p:cNvSpPr>
            <a:spLocks noGrp="1" noChangeArrowheads="1"/>
          </p:cNvSpPr>
          <p:nvPr>
            <p:ph type="body" idx="1"/>
          </p:nvPr>
        </p:nvSpPr>
        <p:spPr>
          <a:xfrm>
            <a:off x="228600" y="1219200"/>
            <a:ext cx="8534400" cy="4724400"/>
          </a:xfrm>
        </p:spPr>
        <p:txBody>
          <a:bodyPr/>
          <a:lstStyle/>
          <a:p>
            <a:pPr algn="just"/>
            <a:r>
              <a:rPr lang="en-US" altLang="en-US" dirty="0" smtClean="0"/>
              <a:t>Determine maximum pressure loads on 3/8-inch tube ferrule connections for a varying number of threads engaged in an effort to determine the shear strength of those threads engaged</a:t>
            </a:r>
          </a:p>
        </p:txBody>
      </p:sp>
      <p:sp>
        <p:nvSpPr>
          <p:cNvPr id="2" name="Footer Placeholder 1"/>
          <p:cNvSpPr>
            <a:spLocks noGrp="1"/>
          </p:cNvSpPr>
          <p:nvPr>
            <p:ph type="ftr" sz="quarter" idx="11"/>
          </p:nvPr>
        </p:nvSpPr>
        <p:spPr>
          <a:xfrm>
            <a:off x="2286000" y="6289265"/>
            <a:ext cx="6324600" cy="476250"/>
          </a:xfrm>
        </p:spPr>
        <p:txBody>
          <a:bodyPr/>
          <a:lstStyle/>
          <a:p>
            <a:r>
              <a:rPr lang="en-US" altLang="en-US" i="1" dirty="0" smtClean="0"/>
              <a:t>P.O. Box 770415	    Eagle River, AK 99577		(907) 688-5051       	</a:t>
            </a:r>
            <a:r>
              <a:rPr lang="en-US" altLang="en-US" i="1" dirty="0" err="1" smtClean="0"/>
              <a:t>www.knechtionrepair.com</a:t>
            </a:r>
            <a:r>
              <a:rPr lang="en-US" altLang="en-US" dirty="0" smtClean="0"/>
              <a:t>	</a:t>
            </a:r>
            <a:endParaRPr lang="en-US" altLang="en-US" dirty="0"/>
          </a:p>
        </p:txBody>
      </p:sp>
      <p:sp>
        <p:nvSpPr>
          <p:cNvPr id="3" name="Slide Number Placeholder 2"/>
          <p:cNvSpPr>
            <a:spLocks noGrp="1"/>
          </p:cNvSpPr>
          <p:nvPr>
            <p:ph type="sldNum" sz="quarter" idx="12"/>
          </p:nvPr>
        </p:nvSpPr>
        <p:spPr>
          <a:xfrm>
            <a:off x="8610600" y="6289265"/>
            <a:ext cx="381000" cy="476250"/>
          </a:xfrm>
        </p:spPr>
        <p:txBody>
          <a:bodyPr/>
          <a:lstStyle/>
          <a:p>
            <a:fld id="{DA497D1A-7489-4B3E-930E-965C42EC9716}" type="slidenum">
              <a:rPr lang="en-US" altLang="en-US" smtClean="0"/>
              <a:pPr/>
              <a:t>2</a:t>
            </a:fld>
            <a:endParaRPr lang="en-US" altLang="en-US" dirty="0"/>
          </a:p>
        </p:txBody>
      </p:sp>
      <p:pic>
        <p:nvPicPr>
          <p:cNvPr id="6" name="Picture 5" descr="LOGO 11.13.2013 EMAIL LG.jpg"/>
          <p:cNvPicPr>
            <a:picLocks noChangeAspect="1"/>
          </p:cNvPicPr>
          <p:nvPr/>
        </p:nvPicPr>
        <p:blipFill>
          <a:blip r:embed="rId2" cstate="print"/>
          <a:stretch>
            <a:fillRect/>
          </a:stretch>
        </p:blipFill>
        <p:spPr>
          <a:xfrm>
            <a:off x="29424" y="6272981"/>
            <a:ext cx="2315497" cy="508819"/>
          </a:xfrm>
          <a:prstGeom prst="rect">
            <a:avLst/>
          </a:prstGeom>
        </p:spPr>
      </p:pic>
    </p:spTree>
    <p:extLst>
      <p:ext uri="{BB962C8B-B14F-4D97-AF65-F5344CB8AC3E}">
        <p14:creationId xmlns="" xmlns:p14="http://schemas.microsoft.com/office/powerpoint/2010/main" val="156780634"/>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6"/>
          <p:cNvSpPr>
            <a:spLocks noGrp="1" noChangeArrowheads="1"/>
          </p:cNvSpPr>
          <p:nvPr>
            <p:ph type="title"/>
          </p:nvPr>
        </p:nvSpPr>
        <p:spPr>
          <a:xfrm>
            <a:off x="228600" y="76200"/>
            <a:ext cx="8686800" cy="1066800"/>
          </a:xfrm>
        </p:spPr>
        <p:txBody>
          <a:bodyPr/>
          <a:lstStyle/>
          <a:p>
            <a:r>
              <a:rPr lang="en-US" altLang="en-US" dirty="0" smtClean="0"/>
              <a:t>Test Apparatus</a:t>
            </a:r>
            <a:endParaRPr lang="en-US" altLang="en-US" dirty="0"/>
          </a:p>
        </p:txBody>
      </p:sp>
      <p:sp>
        <p:nvSpPr>
          <p:cNvPr id="5127" name="Rectangle 7"/>
          <p:cNvSpPr>
            <a:spLocks noGrp="1" noChangeArrowheads="1"/>
          </p:cNvSpPr>
          <p:nvPr>
            <p:ph type="body" idx="1"/>
          </p:nvPr>
        </p:nvSpPr>
        <p:spPr>
          <a:xfrm>
            <a:off x="4774888" y="1676400"/>
            <a:ext cx="4114800" cy="4397788"/>
          </a:xfrm>
        </p:spPr>
        <p:txBody>
          <a:bodyPr/>
          <a:lstStyle/>
          <a:p>
            <a:r>
              <a:rPr lang="en-US" altLang="en-US" sz="2400" dirty="0" err="1" smtClean="0"/>
              <a:t>Enerpac</a:t>
            </a:r>
            <a:r>
              <a:rPr lang="en-US" altLang="en-US" sz="2400" dirty="0" smtClean="0"/>
              <a:t> Ultra High-Pressure Hydraulic Hand Pump</a:t>
            </a:r>
          </a:p>
          <a:p>
            <a:pPr lvl="1">
              <a:buFont typeface="Garamond" panose="02020404030301010803" pitchFamily="18" charset="0"/>
              <a:buChar char="–"/>
            </a:pPr>
            <a:r>
              <a:rPr lang="en-US" altLang="en-US" sz="2000" dirty="0" smtClean="0"/>
              <a:t>Model No. P-2282</a:t>
            </a:r>
          </a:p>
          <a:p>
            <a:pPr lvl="1">
              <a:buFont typeface="Garamond" panose="02020404030301010803" pitchFamily="18" charset="0"/>
              <a:buChar char="–"/>
            </a:pPr>
            <a:r>
              <a:rPr lang="en-US" altLang="en-US" sz="2000" dirty="0" smtClean="0"/>
              <a:t>Pressure Range 0 – 40,000 psi</a:t>
            </a:r>
          </a:p>
          <a:p>
            <a:pPr lvl="1">
              <a:buFont typeface="Garamond" panose="02020404030301010803" pitchFamily="18" charset="0"/>
              <a:buChar char="–"/>
            </a:pPr>
            <a:endParaRPr lang="en-US" altLang="en-US" sz="900" dirty="0"/>
          </a:p>
          <a:p>
            <a:r>
              <a:rPr lang="en-US" altLang="en-US" sz="2400" dirty="0" err="1" smtClean="0"/>
              <a:t>Enerpac</a:t>
            </a:r>
            <a:r>
              <a:rPr lang="en-US" altLang="en-US" sz="2400" dirty="0" smtClean="0"/>
              <a:t> Calibrated Test Gauge</a:t>
            </a:r>
          </a:p>
          <a:p>
            <a:pPr lvl="1">
              <a:buFont typeface="Garamond" panose="02020404030301010803" pitchFamily="18" charset="0"/>
              <a:buChar char="–"/>
            </a:pPr>
            <a:r>
              <a:rPr lang="en-US" altLang="en-US" sz="2000" dirty="0" smtClean="0"/>
              <a:t>PSI Part No. T-6010L</a:t>
            </a:r>
          </a:p>
          <a:p>
            <a:pPr lvl="1">
              <a:buFont typeface="Garamond" panose="02020404030301010803" pitchFamily="18" charset="0"/>
              <a:buChar char="–"/>
            </a:pPr>
            <a:r>
              <a:rPr lang="en-US" altLang="en-US" sz="2000" dirty="0" smtClean="0"/>
              <a:t>Range 0 – 40,000 psi</a:t>
            </a:r>
          </a:p>
          <a:p>
            <a:pPr lvl="1">
              <a:buFont typeface="Garamond" panose="02020404030301010803" pitchFamily="18" charset="0"/>
              <a:buChar char="–"/>
            </a:pPr>
            <a:endParaRPr lang="en-US" altLang="en-US" sz="900" dirty="0"/>
          </a:p>
          <a:p>
            <a:r>
              <a:rPr lang="en-US" altLang="en-US" sz="2400" dirty="0" err="1" smtClean="0"/>
              <a:t>Enerpac</a:t>
            </a:r>
            <a:r>
              <a:rPr lang="en-US" altLang="en-US" sz="2400" dirty="0" smtClean="0"/>
              <a:t> Hydraulic Oil LX</a:t>
            </a:r>
          </a:p>
        </p:txBody>
      </p:sp>
      <p:sp>
        <p:nvSpPr>
          <p:cNvPr id="2" name="Footer Placeholder 1"/>
          <p:cNvSpPr>
            <a:spLocks noGrp="1"/>
          </p:cNvSpPr>
          <p:nvPr>
            <p:ph type="ftr" sz="quarter" idx="11"/>
          </p:nvPr>
        </p:nvSpPr>
        <p:spPr>
          <a:xfrm>
            <a:off x="2286000" y="6289265"/>
            <a:ext cx="6324600" cy="476250"/>
          </a:xfrm>
        </p:spPr>
        <p:txBody>
          <a:bodyPr/>
          <a:lstStyle/>
          <a:p>
            <a:r>
              <a:rPr lang="en-US" altLang="en-US" i="1" dirty="0" smtClean="0"/>
              <a:t>P.O. Box 770415	    Eagle River, AK 99577		(907) 688-5051     	</a:t>
            </a:r>
            <a:r>
              <a:rPr lang="en-US" altLang="en-US" i="1" dirty="0" err="1" smtClean="0"/>
              <a:t>www.knechtionrepair.com</a:t>
            </a:r>
            <a:r>
              <a:rPr lang="en-US" altLang="en-US" dirty="0" smtClean="0"/>
              <a:t>	</a:t>
            </a:r>
            <a:endParaRPr lang="en-US" altLang="en-US" dirty="0"/>
          </a:p>
        </p:txBody>
      </p:sp>
      <p:sp>
        <p:nvSpPr>
          <p:cNvPr id="3" name="Slide Number Placeholder 2"/>
          <p:cNvSpPr>
            <a:spLocks noGrp="1"/>
          </p:cNvSpPr>
          <p:nvPr>
            <p:ph type="sldNum" sz="quarter" idx="12"/>
          </p:nvPr>
        </p:nvSpPr>
        <p:spPr>
          <a:xfrm>
            <a:off x="8610600" y="6289265"/>
            <a:ext cx="381000" cy="476250"/>
          </a:xfrm>
        </p:spPr>
        <p:txBody>
          <a:bodyPr/>
          <a:lstStyle/>
          <a:p>
            <a:fld id="{DA497D1A-7489-4B3E-930E-965C42EC9716}" type="slidenum">
              <a:rPr lang="en-US" altLang="en-US" smtClean="0"/>
              <a:pPr/>
              <a:t>3</a:t>
            </a:fld>
            <a:endParaRPr lang="en-US" altLang="en-US" dirty="0"/>
          </a:p>
        </p:txBody>
      </p:sp>
      <p:pic>
        <p:nvPicPr>
          <p:cNvPr id="6" name="Picture 5" descr="LOGO 11.13.2013 EMAIL LG.jpg"/>
          <p:cNvPicPr>
            <a:picLocks noChangeAspect="1"/>
          </p:cNvPicPr>
          <p:nvPr/>
        </p:nvPicPr>
        <p:blipFill>
          <a:blip r:embed="rId2" cstate="print"/>
          <a:stretch>
            <a:fillRect/>
          </a:stretch>
        </p:blipFill>
        <p:spPr>
          <a:xfrm>
            <a:off x="29424" y="6272981"/>
            <a:ext cx="2315497" cy="508819"/>
          </a:xfrm>
          <a:prstGeom prst="rect">
            <a:avLst/>
          </a:prstGeom>
        </p:spPr>
      </p:pic>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19547" y="1676400"/>
            <a:ext cx="4526672" cy="33927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19547" y="5069118"/>
            <a:ext cx="4526672" cy="400110"/>
          </a:xfrm>
          <a:prstGeom prst="rect">
            <a:avLst/>
          </a:prstGeom>
          <a:noFill/>
        </p:spPr>
        <p:txBody>
          <a:bodyPr wrap="square" rtlCol="0">
            <a:spAutoFit/>
          </a:bodyPr>
          <a:lstStyle/>
          <a:p>
            <a:pPr algn="ctr"/>
            <a:r>
              <a:rPr lang="en-US" sz="2000" dirty="0" smtClean="0">
                <a:latin typeface="+mj-lt"/>
              </a:rPr>
              <a:t>Ultra High Pressure Test Apparatus</a:t>
            </a:r>
            <a:endParaRPr lang="en-US" sz="2000" dirty="0">
              <a:latin typeface="+mj-lt"/>
            </a:endParaRP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5" name="Rectangle 31"/>
          <p:cNvSpPr>
            <a:spLocks noGrp="1" noChangeArrowheads="1"/>
          </p:cNvSpPr>
          <p:nvPr>
            <p:ph type="body" idx="1"/>
          </p:nvPr>
        </p:nvSpPr>
        <p:spPr>
          <a:xfrm>
            <a:off x="304800" y="1219200"/>
            <a:ext cx="8382000" cy="4724400"/>
          </a:xfrm>
        </p:spPr>
        <p:txBody>
          <a:bodyPr/>
          <a:lstStyle/>
          <a:p>
            <a:r>
              <a:rPr lang="en-US" altLang="en-US" sz="2400" dirty="0" smtClean="0"/>
              <a:t>Three test articles were assembled and tested. These articles consisted of the following and allowed for the simultaneous testing of two fitting nuts.</a:t>
            </a:r>
          </a:p>
          <a:p>
            <a:endParaRPr lang="en-US" altLang="en-US" sz="900" dirty="0"/>
          </a:p>
          <a:p>
            <a:pPr lvl="1">
              <a:buFont typeface="Garamond" panose="02020404030301010803" pitchFamily="18" charset="0"/>
              <a:buChar char="–"/>
            </a:pPr>
            <a:r>
              <a:rPr lang="en-US" altLang="en-US" sz="2000" dirty="0" smtClean="0"/>
              <a:t>7-inch long, 3/8-inch, 0.035 wall thickness, seamless stainless steel tubing conforming to ASTM A213/A269</a:t>
            </a:r>
          </a:p>
          <a:p>
            <a:pPr lvl="1">
              <a:buFont typeface="Garamond" panose="02020404030301010803" pitchFamily="18" charset="0"/>
              <a:buChar char="–"/>
            </a:pPr>
            <a:endParaRPr lang="en-US" altLang="en-US" sz="900" dirty="0" smtClean="0"/>
          </a:p>
          <a:p>
            <a:pPr lvl="1">
              <a:buFont typeface="Garamond" panose="02020404030301010803" pitchFamily="18" charset="0"/>
              <a:buChar char="–"/>
            </a:pPr>
            <a:r>
              <a:rPr lang="en-US" altLang="en-US" sz="2000" dirty="0" smtClean="0"/>
              <a:t>Swagelok 3/8-inch stainless steel tube fitting, Part No SS-600-1-4 (used for all tests)</a:t>
            </a:r>
          </a:p>
          <a:p>
            <a:pPr lvl="1">
              <a:buFont typeface="Garamond" panose="02020404030301010803" pitchFamily="18" charset="0"/>
              <a:buChar char="–"/>
            </a:pPr>
            <a:endParaRPr lang="en-US" altLang="en-US" sz="900" dirty="0" smtClean="0"/>
          </a:p>
          <a:p>
            <a:pPr lvl="1">
              <a:buFont typeface="Garamond" panose="02020404030301010803" pitchFamily="18" charset="0"/>
              <a:buChar char="–"/>
            </a:pPr>
            <a:r>
              <a:rPr lang="en-US" altLang="en-US" sz="2000" dirty="0" smtClean="0"/>
              <a:t>Swagelok 3/8-inch stainless steel fitting nut, Part No. SS-602-1 with front and back ferrules (replaced new for each test)</a:t>
            </a:r>
          </a:p>
          <a:p>
            <a:pPr lvl="1">
              <a:buFont typeface="Garamond" panose="02020404030301010803" pitchFamily="18" charset="0"/>
              <a:buChar char="–"/>
            </a:pPr>
            <a:endParaRPr lang="en-US" altLang="en-US" sz="900" dirty="0" smtClean="0"/>
          </a:p>
          <a:p>
            <a:pPr lvl="1">
              <a:buFont typeface="Garamond" panose="02020404030301010803" pitchFamily="18" charset="0"/>
              <a:buChar char="–"/>
            </a:pPr>
            <a:r>
              <a:rPr lang="en-US" altLang="en-US" sz="2000" dirty="0" smtClean="0"/>
              <a:t>Swagelok 3/8-inch stainless steel cap, Part No. SS-600-C (used for all tests)</a:t>
            </a:r>
          </a:p>
          <a:p>
            <a:endParaRPr lang="en-US" altLang="en-US" sz="2400" dirty="0"/>
          </a:p>
        </p:txBody>
      </p:sp>
      <p:sp>
        <p:nvSpPr>
          <p:cNvPr id="5" name="Slide Number Placeholder 2"/>
          <p:cNvSpPr>
            <a:spLocks noGrp="1"/>
          </p:cNvSpPr>
          <p:nvPr>
            <p:ph type="sldNum" sz="quarter" idx="12"/>
          </p:nvPr>
        </p:nvSpPr>
        <p:spPr>
          <a:xfrm>
            <a:off x="8610600" y="6289265"/>
            <a:ext cx="381000" cy="476250"/>
          </a:xfrm>
        </p:spPr>
        <p:txBody>
          <a:bodyPr/>
          <a:lstStyle/>
          <a:p>
            <a:fld id="{DA497D1A-7489-4B3E-930E-965C42EC9716}" type="slidenum">
              <a:rPr lang="en-US" altLang="en-US" smtClean="0"/>
              <a:pPr/>
              <a:t>4</a:t>
            </a:fld>
            <a:endParaRPr lang="en-US" altLang="en-US" dirty="0"/>
          </a:p>
        </p:txBody>
      </p:sp>
      <p:pic>
        <p:nvPicPr>
          <p:cNvPr id="6" name="Picture 5" descr="LOGO 11.13.2013 EMAIL LG.jpg"/>
          <p:cNvPicPr>
            <a:picLocks noChangeAspect="1"/>
          </p:cNvPicPr>
          <p:nvPr/>
        </p:nvPicPr>
        <p:blipFill>
          <a:blip r:embed="rId2" cstate="print"/>
          <a:stretch>
            <a:fillRect/>
          </a:stretch>
        </p:blipFill>
        <p:spPr>
          <a:xfrm>
            <a:off x="29424" y="6272981"/>
            <a:ext cx="2315497" cy="508819"/>
          </a:xfrm>
          <a:prstGeom prst="rect">
            <a:avLst/>
          </a:prstGeom>
        </p:spPr>
      </p:pic>
      <p:sp>
        <p:nvSpPr>
          <p:cNvPr id="8" name="Rectangle 6"/>
          <p:cNvSpPr>
            <a:spLocks noGrp="1" noChangeArrowheads="1"/>
          </p:cNvSpPr>
          <p:nvPr>
            <p:ph type="title"/>
          </p:nvPr>
        </p:nvSpPr>
        <p:spPr>
          <a:xfrm>
            <a:off x="228600" y="76200"/>
            <a:ext cx="8686800" cy="1066800"/>
          </a:xfrm>
        </p:spPr>
        <p:txBody>
          <a:bodyPr/>
          <a:lstStyle/>
          <a:p>
            <a:r>
              <a:rPr lang="en-US" altLang="en-US" dirty="0" smtClean="0"/>
              <a:t>Test Article Assemblies</a:t>
            </a:r>
            <a:endParaRPr lang="en-US" altLang="en-US" dirty="0"/>
          </a:p>
        </p:txBody>
      </p:sp>
      <p:sp>
        <p:nvSpPr>
          <p:cNvPr id="7" name="Footer Placeholder 1"/>
          <p:cNvSpPr>
            <a:spLocks noGrp="1"/>
          </p:cNvSpPr>
          <p:nvPr>
            <p:ph type="ftr" sz="quarter" idx="11"/>
          </p:nvPr>
        </p:nvSpPr>
        <p:spPr>
          <a:xfrm>
            <a:off x="2286000" y="6289265"/>
            <a:ext cx="6324600" cy="476250"/>
          </a:xfrm>
        </p:spPr>
        <p:txBody>
          <a:bodyPr/>
          <a:lstStyle/>
          <a:p>
            <a:r>
              <a:rPr lang="en-US" altLang="en-US" i="1" dirty="0" smtClean="0"/>
              <a:t>P.O. Box 770415	    Eagle River, AK 99577		(907) 688-5051     	</a:t>
            </a:r>
            <a:r>
              <a:rPr lang="en-US" altLang="en-US" i="1" dirty="0" err="1" smtClean="0"/>
              <a:t>www.knechtionrepair.com</a:t>
            </a:r>
            <a:r>
              <a:rPr lang="en-US" altLang="en-US" dirty="0" smtClean="0"/>
              <a:t>	</a:t>
            </a:r>
            <a:endParaRPr lang="en-US" altLang="en-US" dirty="0"/>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5" name="Rectangle 31"/>
          <p:cNvSpPr>
            <a:spLocks noGrp="1" noChangeArrowheads="1"/>
          </p:cNvSpPr>
          <p:nvPr>
            <p:ph type="body" idx="1"/>
          </p:nvPr>
        </p:nvSpPr>
        <p:spPr>
          <a:xfrm>
            <a:off x="304800" y="1219200"/>
            <a:ext cx="8458200" cy="4724400"/>
          </a:xfrm>
        </p:spPr>
        <p:txBody>
          <a:bodyPr/>
          <a:lstStyle/>
          <a:p>
            <a:r>
              <a:rPr lang="en-US" altLang="en-US" sz="2200" dirty="0" smtClean="0"/>
              <a:t>Three were conducted</a:t>
            </a:r>
          </a:p>
          <a:p>
            <a:endParaRPr lang="en-US" altLang="en-US" sz="900" dirty="0" smtClean="0"/>
          </a:p>
          <a:p>
            <a:pPr lvl="1">
              <a:buSzPct val="90000"/>
              <a:buFont typeface="Wingdings" panose="05000000000000000000" pitchFamily="2" charset="2"/>
              <a:buChar char="ü"/>
            </a:pPr>
            <a:r>
              <a:rPr lang="en-US" altLang="en-US" sz="1800" dirty="0" smtClean="0"/>
              <a:t>Test 1 – Utilized  fully threaded fitting nuts at each end of the test article representing a new undamaged nuts.</a:t>
            </a:r>
          </a:p>
          <a:p>
            <a:pPr lvl="1">
              <a:buSzPct val="90000"/>
              <a:buFont typeface="Wingdings" panose="05000000000000000000" pitchFamily="2" charset="2"/>
              <a:buChar char="ü"/>
            </a:pPr>
            <a:endParaRPr lang="en-US" altLang="en-US" sz="800" dirty="0" smtClean="0"/>
          </a:p>
          <a:p>
            <a:pPr lvl="1">
              <a:buSzPct val="90000"/>
              <a:buFont typeface="Wingdings" panose="05000000000000000000" pitchFamily="2" charset="2"/>
              <a:buChar char="ü"/>
            </a:pPr>
            <a:r>
              <a:rPr lang="en-US" altLang="en-US" sz="1800" dirty="0" smtClean="0"/>
              <a:t>Test 2 – Utilized a fully threaded fitting nut at one end and a nut with one thread removed at the other.</a:t>
            </a:r>
          </a:p>
          <a:p>
            <a:pPr lvl="1">
              <a:buSzPct val="90000"/>
              <a:buFont typeface="Wingdings" panose="05000000000000000000" pitchFamily="2" charset="2"/>
              <a:buChar char="ü"/>
            </a:pPr>
            <a:endParaRPr lang="en-US" altLang="en-US" sz="800" dirty="0" smtClean="0"/>
          </a:p>
          <a:p>
            <a:pPr lvl="1">
              <a:buSzPct val="90000"/>
              <a:buFont typeface="Wingdings" panose="05000000000000000000" pitchFamily="2" charset="2"/>
              <a:buChar char="ü"/>
            </a:pPr>
            <a:r>
              <a:rPr lang="en-US" altLang="en-US" sz="1800" dirty="0" smtClean="0"/>
              <a:t>Test 3 – Utilized a fitting nut with two threads removed at one end and three threads removed at the other.</a:t>
            </a:r>
          </a:p>
          <a:p>
            <a:endParaRPr lang="en-US" altLang="en-US" sz="900" dirty="0"/>
          </a:p>
          <a:p>
            <a:pPr>
              <a:buFont typeface="Arial" panose="020B0604020202020204" pitchFamily="34" charset="0"/>
              <a:buChar char="•"/>
            </a:pPr>
            <a:r>
              <a:rPr lang="en-US" altLang="en-US" sz="2200" dirty="0" smtClean="0"/>
              <a:t>Fitting nuts with threads removed were tapped using a KnechtionRepair Tap Kit for the cleaning of the remaining threads.</a:t>
            </a:r>
          </a:p>
          <a:p>
            <a:pPr marL="0" indent="0">
              <a:buNone/>
            </a:pPr>
            <a:endParaRPr lang="en-US" altLang="en-US" sz="900" dirty="0" smtClean="0"/>
          </a:p>
          <a:p>
            <a:pPr>
              <a:buFont typeface="Arial" panose="020B0604020202020204" pitchFamily="34" charset="0"/>
              <a:buChar char="•"/>
            </a:pPr>
            <a:r>
              <a:rPr lang="en-US" altLang="en-US" sz="2200" dirty="0" smtClean="0"/>
              <a:t>The same conditions were used for all tests. Variation in test articles existed only in the number of threads engaged in each fitting nut.</a:t>
            </a:r>
          </a:p>
        </p:txBody>
      </p:sp>
      <p:sp>
        <p:nvSpPr>
          <p:cNvPr id="5" name="Slide Number Placeholder 2"/>
          <p:cNvSpPr>
            <a:spLocks noGrp="1"/>
          </p:cNvSpPr>
          <p:nvPr>
            <p:ph type="sldNum" sz="quarter" idx="12"/>
          </p:nvPr>
        </p:nvSpPr>
        <p:spPr>
          <a:xfrm>
            <a:off x="8610600" y="6289265"/>
            <a:ext cx="381000" cy="476250"/>
          </a:xfrm>
        </p:spPr>
        <p:txBody>
          <a:bodyPr/>
          <a:lstStyle/>
          <a:p>
            <a:fld id="{DA497D1A-7489-4B3E-930E-965C42EC9716}" type="slidenum">
              <a:rPr lang="en-US" altLang="en-US" smtClean="0"/>
              <a:pPr/>
              <a:t>5</a:t>
            </a:fld>
            <a:endParaRPr lang="en-US" altLang="en-US" dirty="0"/>
          </a:p>
        </p:txBody>
      </p:sp>
      <p:pic>
        <p:nvPicPr>
          <p:cNvPr id="6" name="Picture 5" descr="LOGO 11.13.2013 EMAIL LG.jpg"/>
          <p:cNvPicPr>
            <a:picLocks noChangeAspect="1"/>
          </p:cNvPicPr>
          <p:nvPr/>
        </p:nvPicPr>
        <p:blipFill>
          <a:blip r:embed="rId2" cstate="print"/>
          <a:stretch>
            <a:fillRect/>
          </a:stretch>
        </p:blipFill>
        <p:spPr>
          <a:xfrm>
            <a:off x="29424" y="6272981"/>
            <a:ext cx="2315497" cy="508819"/>
          </a:xfrm>
          <a:prstGeom prst="rect">
            <a:avLst/>
          </a:prstGeom>
        </p:spPr>
      </p:pic>
      <p:sp>
        <p:nvSpPr>
          <p:cNvPr id="8" name="Rectangle 6"/>
          <p:cNvSpPr>
            <a:spLocks noGrp="1" noChangeArrowheads="1"/>
          </p:cNvSpPr>
          <p:nvPr>
            <p:ph type="title"/>
          </p:nvPr>
        </p:nvSpPr>
        <p:spPr>
          <a:xfrm>
            <a:off x="228600" y="76200"/>
            <a:ext cx="8686800" cy="1066800"/>
          </a:xfrm>
        </p:spPr>
        <p:txBody>
          <a:bodyPr/>
          <a:lstStyle/>
          <a:p>
            <a:r>
              <a:rPr lang="en-US" altLang="en-US" dirty="0" smtClean="0"/>
              <a:t>Test Methodology</a:t>
            </a:r>
            <a:endParaRPr lang="en-US" altLang="en-US" dirty="0"/>
          </a:p>
        </p:txBody>
      </p:sp>
      <p:sp>
        <p:nvSpPr>
          <p:cNvPr id="7" name="Footer Placeholder 1"/>
          <p:cNvSpPr>
            <a:spLocks noGrp="1"/>
          </p:cNvSpPr>
          <p:nvPr>
            <p:ph type="ftr" sz="quarter" idx="11"/>
          </p:nvPr>
        </p:nvSpPr>
        <p:spPr>
          <a:xfrm>
            <a:off x="2286000" y="6289265"/>
            <a:ext cx="6324600" cy="476250"/>
          </a:xfrm>
        </p:spPr>
        <p:txBody>
          <a:bodyPr/>
          <a:lstStyle/>
          <a:p>
            <a:r>
              <a:rPr lang="en-US" altLang="en-US" i="1" dirty="0" smtClean="0"/>
              <a:t>P.O. Box 770415	    Eagle River, AK 99577		(907) 688-5051     	</a:t>
            </a:r>
            <a:r>
              <a:rPr lang="en-US" altLang="en-US" i="1" dirty="0" err="1" smtClean="0"/>
              <a:t>www.knechtionrepair.com</a:t>
            </a:r>
            <a:r>
              <a:rPr lang="en-US" altLang="en-US" dirty="0" smtClean="0"/>
              <a:t>	</a:t>
            </a:r>
            <a:endParaRPr lang="en-US" altLang="en-US" dirty="0"/>
          </a:p>
        </p:txBody>
      </p:sp>
    </p:spTree>
    <p:extLst>
      <p:ext uri="{BB962C8B-B14F-4D97-AF65-F5344CB8AC3E}">
        <p14:creationId xmlns="" xmlns:p14="http://schemas.microsoft.com/office/powerpoint/2010/main" val="3909400589"/>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5" name="Rectangle 31"/>
          <p:cNvSpPr>
            <a:spLocks noGrp="1" noRot="1" noChangeAspect="1" noMove="1" noResize="1" noEditPoints="1" noAdjustHandles="1" noChangeArrowheads="1" noChangeShapeType="1" noTextEdit="1"/>
          </p:cNvSpPr>
          <p:nvPr>
            <p:ph type="body" idx="1"/>
          </p:nvPr>
        </p:nvSpPr>
        <p:spPr>
          <a:xfrm>
            <a:off x="304800" y="1219200"/>
            <a:ext cx="8458200" cy="4724400"/>
          </a:xfrm>
          <a:blipFill rotWithShape="1">
            <a:blip r:embed="rId2" cstate="print"/>
            <a:stretch>
              <a:fillRect l="-793" t="-774" r="-865"/>
            </a:stretch>
          </a:blipFill>
        </p:spPr>
        <p:txBody>
          <a:bodyPr/>
          <a:lstStyle/>
          <a:p>
            <a:pPr>
              <a:buNone/>
            </a:pPr>
            <a:endParaRPr lang="en-US" dirty="0">
              <a:noFill/>
            </a:endParaRPr>
          </a:p>
        </p:txBody>
      </p:sp>
      <p:sp>
        <p:nvSpPr>
          <p:cNvPr id="5" name="Slide Number Placeholder 2"/>
          <p:cNvSpPr>
            <a:spLocks noGrp="1"/>
          </p:cNvSpPr>
          <p:nvPr>
            <p:ph type="sldNum" sz="quarter" idx="12"/>
          </p:nvPr>
        </p:nvSpPr>
        <p:spPr>
          <a:xfrm>
            <a:off x="8610600" y="6289265"/>
            <a:ext cx="381000" cy="476250"/>
          </a:xfrm>
        </p:spPr>
        <p:txBody>
          <a:bodyPr/>
          <a:lstStyle/>
          <a:p>
            <a:fld id="{DA497D1A-7489-4B3E-930E-965C42EC9716}" type="slidenum">
              <a:rPr lang="en-US" altLang="en-US" smtClean="0"/>
              <a:pPr/>
              <a:t>6</a:t>
            </a:fld>
            <a:endParaRPr lang="en-US" altLang="en-US" dirty="0"/>
          </a:p>
        </p:txBody>
      </p:sp>
      <p:pic>
        <p:nvPicPr>
          <p:cNvPr id="6" name="Picture 5" descr="LOGO 11.13.2013 EMAIL LG.jpg"/>
          <p:cNvPicPr>
            <a:picLocks noChangeAspect="1"/>
          </p:cNvPicPr>
          <p:nvPr/>
        </p:nvPicPr>
        <p:blipFill>
          <a:blip r:embed="rId3" cstate="print"/>
          <a:stretch>
            <a:fillRect/>
          </a:stretch>
        </p:blipFill>
        <p:spPr>
          <a:xfrm>
            <a:off x="29424" y="6272981"/>
            <a:ext cx="2315497" cy="508819"/>
          </a:xfrm>
          <a:prstGeom prst="rect">
            <a:avLst/>
          </a:prstGeom>
        </p:spPr>
      </p:pic>
      <p:sp>
        <p:nvSpPr>
          <p:cNvPr id="8" name="Rectangle 6"/>
          <p:cNvSpPr>
            <a:spLocks noGrp="1" noChangeArrowheads="1"/>
          </p:cNvSpPr>
          <p:nvPr>
            <p:ph type="title"/>
          </p:nvPr>
        </p:nvSpPr>
        <p:spPr>
          <a:xfrm>
            <a:off x="228600" y="76200"/>
            <a:ext cx="8686800" cy="1066800"/>
          </a:xfrm>
        </p:spPr>
        <p:txBody>
          <a:bodyPr/>
          <a:lstStyle/>
          <a:p>
            <a:r>
              <a:rPr lang="en-US" altLang="en-US" dirty="0" smtClean="0"/>
              <a:t>Test Methodology (Continued)</a:t>
            </a:r>
            <a:endParaRPr lang="en-US" altLang="en-US" dirty="0"/>
          </a:p>
        </p:txBody>
      </p:sp>
      <p:sp>
        <p:nvSpPr>
          <p:cNvPr id="7" name="Footer Placeholder 1"/>
          <p:cNvSpPr>
            <a:spLocks noGrp="1"/>
          </p:cNvSpPr>
          <p:nvPr>
            <p:ph type="ftr" sz="quarter" idx="11"/>
          </p:nvPr>
        </p:nvSpPr>
        <p:spPr>
          <a:xfrm>
            <a:off x="2286000" y="6289265"/>
            <a:ext cx="6324600" cy="476250"/>
          </a:xfrm>
        </p:spPr>
        <p:txBody>
          <a:bodyPr/>
          <a:lstStyle/>
          <a:p>
            <a:r>
              <a:rPr lang="en-US" altLang="en-US" i="1" dirty="0" smtClean="0"/>
              <a:t>P.O. Box 770415	    Eagle River, AK 99577		(907) 688-5051     	</a:t>
            </a:r>
            <a:r>
              <a:rPr lang="en-US" altLang="en-US" i="1" dirty="0" err="1" smtClean="0"/>
              <a:t>www.knechtionrepair.com</a:t>
            </a:r>
            <a:r>
              <a:rPr lang="en-US" altLang="en-US" dirty="0" smtClean="0"/>
              <a:t>	</a:t>
            </a:r>
            <a:endParaRPr lang="en-US" altLang="en-US" dirty="0"/>
          </a:p>
        </p:txBody>
      </p:sp>
    </p:spTree>
    <p:extLst>
      <p:ext uri="{BB962C8B-B14F-4D97-AF65-F5344CB8AC3E}">
        <p14:creationId xmlns="" xmlns:p14="http://schemas.microsoft.com/office/powerpoint/2010/main" val="302247257"/>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5" name="Rectangle 31"/>
          <p:cNvSpPr>
            <a:spLocks noGrp="1" noChangeArrowheads="1"/>
          </p:cNvSpPr>
          <p:nvPr>
            <p:ph type="body" idx="1"/>
          </p:nvPr>
        </p:nvSpPr>
        <p:spPr>
          <a:xfrm>
            <a:off x="304800" y="1219200"/>
            <a:ext cx="8458200" cy="4724400"/>
          </a:xfrm>
        </p:spPr>
        <p:txBody>
          <a:bodyPr/>
          <a:lstStyle/>
          <a:p>
            <a:pPr>
              <a:buFont typeface="Arial" panose="020B0604020202020204" pitchFamily="34" charset="0"/>
              <a:buChar char="•"/>
            </a:pPr>
            <a:r>
              <a:rPr lang="en-US" altLang="en-US" sz="2200" dirty="0" smtClean="0"/>
              <a:t>Failure of all three test articles occurred with the bursting of the seamless stainless steel tube wall at a pressure of approximately 15,000 psig (</a:t>
            </a:r>
            <a:r>
              <a:rPr lang="en-US" altLang="en-US" sz="1600" dirty="0" smtClean="0"/>
              <a:t>±</a:t>
            </a:r>
            <a:r>
              <a:rPr lang="en-US" altLang="en-US" sz="2200" dirty="0" smtClean="0"/>
              <a:t>200 psig) at a test temperature of 72ºF.</a:t>
            </a:r>
          </a:p>
          <a:p>
            <a:pPr marL="0" indent="0">
              <a:buNone/>
            </a:pPr>
            <a:endParaRPr lang="en-US" altLang="en-US" sz="900" dirty="0" smtClean="0"/>
          </a:p>
          <a:p>
            <a:pPr>
              <a:buFont typeface="Arial" panose="020B0604020202020204" pitchFamily="34" charset="0"/>
              <a:buChar char="•"/>
            </a:pPr>
            <a:r>
              <a:rPr lang="en-US" altLang="en-US" sz="2200" dirty="0" smtClean="0"/>
              <a:t>No test fluid leaks were observed during the conduct of the test prior to bursting of the tube wall.</a:t>
            </a:r>
          </a:p>
          <a:p>
            <a:pPr marL="0" indent="0">
              <a:buNone/>
            </a:pPr>
            <a:endParaRPr lang="en-US" altLang="en-US" sz="900" dirty="0" smtClean="0"/>
          </a:p>
          <a:p>
            <a:pPr>
              <a:buFont typeface="Arial" panose="020B0604020202020204" pitchFamily="34" charset="0"/>
              <a:buChar char="•"/>
            </a:pPr>
            <a:r>
              <a:rPr lang="en-US" altLang="en-US" sz="2200" dirty="0" smtClean="0"/>
              <a:t>No observable yielding of the thread by </a:t>
            </a:r>
            <a:r>
              <a:rPr lang="en-US" altLang="en-US" sz="2200" dirty="0" err="1" smtClean="0"/>
              <a:t>10X</a:t>
            </a:r>
            <a:r>
              <a:rPr lang="en-US" altLang="en-US" sz="2200" dirty="0" smtClean="0"/>
              <a:t> visual inspection.</a:t>
            </a:r>
          </a:p>
          <a:p>
            <a:pPr>
              <a:buFont typeface="Arial" panose="020B0604020202020204" pitchFamily="34" charset="0"/>
              <a:buChar char="•"/>
            </a:pPr>
            <a:endParaRPr lang="en-US" altLang="en-US" sz="900" dirty="0" smtClean="0"/>
          </a:p>
          <a:p>
            <a:pPr>
              <a:buFont typeface="Arial" panose="020B0604020202020204" pitchFamily="34" charset="0"/>
              <a:buChar char="•"/>
            </a:pPr>
            <a:r>
              <a:rPr lang="en-US" altLang="en-US" sz="2200" dirty="0" smtClean="0"/>
              <a:t>For all variation in the number of threads engaged, the conclusion is the threaded ferrule connection possesses significantly greater residual strength than did the seamless stainless steel tubing under the imposed pressure loading.</a:t>
            </a:r>
          </a:p>
          <a:p>
            <a:pPr>
              <a:buFont typeface="Arial" panose="020B0604020202020204" pitchFamily="34" charset="0"/>
              <a:buChar char="•"/>
            </a:pPr>
            <a:endParaRPr lang="en-US" altLang="en-US" sz="2200" dirty="0" smtClean="0"/>
          </a:p>
        </p:txBody>
      </p:sp>
      <p:sp>
        <p:nvSpPr>
          <p:cNvPr id="5" name="Slide Number Placeholder 2"/>
          <p:cNvSpPr>
            <a:spLocks noGrp="1"/>
          </p:cNvSpPr>
          <p:nvPr>
            <p:ph type="sldNum" sz="quarter" idx="12"/>
          </p:nvPr>
        </p:nvSpPr>
        <p:spPr>
          <a:xfrm>
            <a:off x="8610600" y="6289265"/>
            <a:ext cx="381000" cy="476250"/>
          </a:xfrm>
        </p:spPr>
        <p:txBody>
          <a:bodyPr/>
          <a:lstStyle/>
          <a:p>
            <a:fld id="{DA497D1A-7489-4B3E-930E-965C42EC9716}" type="slidenum">
              <a:rPr lang="en-US" altLang="en-US" smtClean="0"/>
              <a:pPr/>
              <a:t>7</a:t>
            </a:fld>
            <a:endParaRPr lang="en-US" altLang="en-US" dirty="0"/>
          </a:p>
        </p:txBody>
      </p:sp>
      <p:pic>
        <p:nvPicPr>
          <p:cNvPr id="6" name="Picture 5" descr="LOGO 11.13.2013 EMAIL LG.jpg"/>
          <p:cNvPicPr>
            <a:picLocks noChangeAspect="1"/>
          </p:cNvPicPr>
          <p:nvPr/>
        </p:nvPicPr>
        <p:blipFill>
          <a:blip r:embed="rId2" cstate="print"/>
          <a:stretch>
            <a:fillRect/>
          </a:stretch>
        </p:blipFill>
        <p:spPr>
          <a:xfrm>
            <a:off x="29424" y="6272981"/>
            <a:ext cx="2315497" cy="508819"/>
          </a:xfrm>
          <a:prstGeom prst="rect">
            <a:avLst/>
          </a:prstGeom>
        </p:spPr>
      </p:pic>
      <p:sp>
        <p:nvSpPr>
          <p:cNvPr id="8" name="Rectangle 6"/>
          <p:cNvSpPr>
            <a:spLocks noGrp="1" noChangeArrowheads="1"/>
          </p:cNvSpPr>
          <p:nvPr>
            <p:ph type="title"/>
          </p:nvPr>
        </p:nvSpPr>
        <p:spPr>
          <a:xfrm>
            <a:off x="228600" y="76200"/>
            <a:ext cx="8686800" cy="1066800"/>
          </a:xfrm>
        </p:spPr>
        <p:txBody>
          <a:bodyPr/>
          <a:lstStyle/>
          <a:p>
            <a:r>
              <a:rPr lang="en-US" altLang="en-US" dirty="0" smtClean="0"/>
              <a:t>Test Results</a:t>
            </a:r>
            <a:endParaRPr lang="en-US" altLang="en-US" dirty="0"/>
          </a:p>
        </p:txBody>
      </p:sp>
      <p:sp>
        <p:nvSpPr>
          <p:cNvPr id="7" name="Footer Placeholder 1"/>
          <p:cNvSpPr>
            <a:spLocks noGrp="1"/>
          </p:cNvSpPr>
          <p:nvPr>
            <p:ph type="ftr" sz="quarter" idx="11"/>
          </p:nvPr>
        </p:nvSpPr>
        <p:spPr>
          <a:xfrm>
            <a:off x="2286000" y="6289265"/>
            <a:ext cx="6324600" cy="476250"/>
          </a:xfrm>
        </p:spPr>
        <p:txBody>
          <a:bodyPr/>
          <a:lstStyle/>
          <a:p>
            <a:r>
              <a:rPr lang="en-US" altLang="en-US" i="1" dirty="0" smtClean="0"/>
              <a:t>P.O. Box 770415	    Eagle River, AK 99577		(907) 688-5051     	</a:t>
            </a:r>
            <a:r>
              <a:rPr lang="en-US" altLang="en-US" i="1" dirty="0" err="1" smtClean="0"/>
              <a:t>www.knechtionrepair.com</a:t>
            </a:r>
            <a:r>
              <a:rPr lang="en-US" altLang="en-US" dirty="0" smtClean="0"/>
              <a:t>	</a:t>
            </a:r>
            <a:endParaRPr lang="en-US" altLang="en-US" dirty="0"/>
          </a:p>
        </p:txBody>
      </p:sp>
    </p:spTree>
    <p:extLst>
      <p:ext uri="{BB962C8B-B14F-4D97-AF65-F5344CB8AC3E}">
        <p14:creationId xmlns="" xmlns:p14="http://schemas.microsoft.com/office/powerpoint/2010/main" val="370045249"/>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4" descr="IMG_4510.JPG"/>
          <p:cNvPicPr>
            <a:picLocks noGrp="1" noChangeAspect="1"/>
          </p:cNvPicPr>
          <p:nvPr>
            <p:ph sz="half" idx="1"/>
          </p:nvPr>
        </p:nvPicPr>
        <p:blipFill>
          <a:blip r:embed="rId2" cstate="print"/>
          <a:stretch>
            <a:fillRect/>
          </a:stretch>
        </p:blipFill>
        <p:spPr>
          <a:xfrm>
            <a:off x="475488" y="1847088"/>
            <a:ext cx="4038600" cy="3028950"/>
          </a:xfrm>
        </p:spPr>
      </p:pic>
      <p:pic>
        <p:nvPicPr>
          <p:cNvPr id="13" name="Content Placeholder 8" descr="IMG_4514.JPG"/>
          <p:cNvPicPr>
            <a:picLocks noChangeAspect="1"/>
          </p:cNvPicPr>
          <p:nvPr/>
        </p:nvPicPr>
        <p:blipFill>
          <a:blip r:embed="rId3" cstate="print"/>
          <a:stretch>
            <a:fillRect/>
          </a:stretch>
        </p:blipFill>
        <p:spPr>
          <a:xfrm>
            <a:off x="4590288" y="1847088"/>
            <a:ext cx="4038600" cy="3028950"/>
          </a:xfrm>
          <a:prstGeom prst="rect">
            <a:avLst/>
          </a:prstGeom>
        </p:spPr>
      </p:pic>
      <p:sp>
        <p:nvSpPr>
          <p:cNvPr id="5126" name="Rectangle 6"/>
          <p:cNvSpPr>
            <a:spLocks noGrp="1" noChangeArrowheads="1"/>
          </p:cNvSpPr>
          <p:nvPr>
            <p:ph type="title"/>
          </p:nvPr>
        </p:nvSpPr>
        <p:spPr>
          <a:xfrm>
            <a:off x="228600" y="76200"/>
            <a:ext cx="8686800" cy="1066800"/>
          </a:xfrm>
        </p:spPr>
        <p:txBody>
          <a:bodyPr/>
          <a:lstStyle/>
          <a:p>
            <a:r>
              <a:rPr lang="en-US" altLang="en-US" dirty="0" smtClean="0"/>
              <a:t>Test 1 - Fully Threaded Fitting Nuts</a:t>
            </a:r>
            <a:endParaRPr lang="en-US" altLang="en-US" dirty="0"/>
          </a:p>
        </p:txBody>
      </p:sp>
      <p:sp>
        <p:nvSpPr>
          <p:cNvPr id="3" name="Slide Number Placeholder 2"/>
          <p:cNvSpPr>
            <a:spLocks noGrp="1"/>
          </p:cNvSpPr>
          <p:nvPr>
            <p:ph type="sldNum" sz="quarter" idx="12"/>
          </p:nvPr>
        </p:nvSpPr>
        <p:spPr>
          <a:xfrm>
            <a:off x="8610600" y="6289265"/>
            <a:ext cx="381000" cy="476250"/>
          </a:xfrm>
        </p:spPr>
        <p:txBody>
          <a:bodyPr/>
          <a:lstStyle/>
          <a:p>
            <a:fld id="{DA497D1A-7489-4B3E-930E-965C42EC9716}" type="slidenum">
              <a:rPr lang="en-US" altLang="en-US" smtClean="0"/>
              <a:pPr/>
              <a:t>8</a:t>
            </a:fld>
            <a:endParaRPr lang="en-US" altLang="en-US" dirty="0"/>
          </a:p>
        </p:txBody>
      </p:sp>
      <p:pic>
        <p:nvPicPr>
          <p:cNvPr id="6" name="Picture 5" descr="LOGO 11.13.2013 EMAIL LG.jpg"/>
          <p:cNvPicPr>
            <a:picLocks noChangeAspect="1"/>
          </p:cNvPicPr>
          <p:nvPr/>
        </p:nvPicPr>
        <p:blipFill>
          <a:blip r:embed="rId4" cstate="print"/>
          <a:stretch>
            <a:fillRect/>
          </a:stretch>
        </p:blipFill>
        <p:spPr>
          <a:xfrm>
            <a:off x="29424" y="6272981"/>
            <a:ext cx="2315497" cy="508819"/>
          </a:xfrm>
          <a:prstGeom prst="rect">
            <a:avLst/>
          </a:prstGeom>
        </p:spPr>
      </p:pic>
      <p:sp>
        <p:nvSpPr>
          <p:cNvPr id="5" name="TextBox 4"/>
          <p:cNvSpPr txBox="1"/>
          <p:nvPr/>
        </p:nvSpPr>
        <p:spPr>
          <a:xfrm>
            <a:off x="466253" y="4876800"/>
            <a:ext cx="4038600" cy="646331"/>
          </a:xfrm>
          <a:prstGeom prst="rect">
            <a:avLst/>
          </a:prstGeom>
          <a:noFill/>
        </p:spPr>
        <p:txBody>
          <a:bodyPr wrap="square" rtlCol="0">
            <a:spAutoFit/>
          </a:bodyPr>
          <a:lstStyle/>
          <a:p>
            <a:pPr algn="ctr"/>
            <a:r>
              <a:rPr lang="en-US" sz="1800" dirty="0" smtClean="0">
                <a:latin typeface="+mj-lt"/>
              </a:rPr>
              <a:t>Assembled Test Connection (Typical) Prior to Pressure Test</a:t>
            </a:r>
            <a:endParaRPr lang="en-US" sz="1800" dirty="0">
              <a:latin typeface="+mj-lt"/>
            </a:endParaRPr>
          </a:p>
        </p:txBody>
      </p:sp>
      <p:sp>
        <p:nvSpPr>
          <p:cNvPr id="11" name="TextBox 10"/>
          <p:cNvSpPr txBox="1"/>
          <p:nvPr/>
        </p:nvSpPr>
        <p:spPr>
          <a:xfrm>
            <a:off x="4581053" y="4876800"/>
            <a:ext cx="4038600" cy="538609"/>
          </a:xfrm>
          <a:prstGeom prst="rect">
            <a:avLst/>
          </a:prstGeom>
          <a:noFill/>
        </p:spPr>
        <p:txBody>
          <a:bodyPr wrap="square" rtlCol="0">
            <a:spAutoFit/>
          </a:bodyPr>
          <a:lstStyle/>
          <a:p>
            <a:pPr algn="ctr"/>
            <a:r>
              <a:rPr lang="en-US" sz="1800" dirty="0" smtClean="0">
                <a:latin typeface="+mj-lt"/>
              </a:rPr>
              <a:t>Test Connection Following Pressure Test  </a:t>
            </a:r>
            <a:r>
              <a:rPr lang="en-US" sz="1100" dirty="0" smtClean="0">
                <a:latin typeface="+mj-lt"/>
              </a:rPr>
              <a:t>(Note tube swelling due to applied pressure 4.5x tube’s pressure rating)</a:t>
            </a:r>
            <a:endParaRPr lang="en-US" sz="1100" dirty="0">
              <a:latin typeface="+mj-lt"/>
            </a:endParaRPr>
          </a:p>
        </p:txBody>
      </p:sp>
      <p:cxnSp>
        <p:nvCxnSpPr>
          <p:cNvPr id="8" name="Straight Arrow Connector 7"/>
          <p:cNvCxnSpPr/>
          <p:nvPr/>
        </p:nvCxnSpPr>
        <p:spPr bwMode="auto">
          <a:xfrm flipH="1" flipV="1">
            <a:off x="5769318" y="3303759"/>
            <a:ext cx="228600" cy="685800"/>
          </a:xfrm>
          <a:prstGeom prst="straightConnector1">
            <a:avLst/>
          </a:prstGeom>
          <a:solidFill>
            <a:schemeClr val="accent1"/>
          </a:solidFill>
          <a:ln w="31750" cap="flat" cmpd="sng" algn="ctr">
            <a:solidFill>
              <a:srgbClr val="FF0000"/>
            </a:solidFill>
            <a:prstDash val="solid"/>
            <a:round/>
            <a:headEnd type="none" w="med" len="med"/>
            <a:tailEnd type="arrow" w="med" len="lg"/>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0" name="Footer Placeholder 1"/>
          <p:cNvSpPr>
            <a:spLocks noGrp="1"/>
          </p:cNvSpPr>
          <p:nvPr>
            <p:ph type="ftr" sz="quarter" idx="11"/>
          </p:nvPr>
        </p:nvSpPr>
        <p:spPr>
          <a:xfrm>
            <a:off x="2286000" y="6289265"/>
            <a:ext cx="6324600" cy="476250"/>
          </a:xfrm>
        </p:spPr>
        <p:txBody>
          <a:bodyPr/>
          <a:lstStyle/>
          <a:p>
            <a:r>
              <a:rPr lang="en-US" altLang="en-US" i="1" dirty="0" smtClean="0"/>
              <a:t>P.O. Box 770415	    Eagle River, AK 99577		(907) 688-5051     	</a:t>
            </a:r>
            <a:r>
              <a:rPr lang="en-US" altLang="en-US" i="1" dirty="0" err="1" smtClean="0"/>
              <a:t>www.knechtionrepair.com</a:t>
            </a:r>
            <a:r>
              <a:rPr lang="en-US" altLang="en-US" dirty="0" smtClean="0"/>
              <a:t>	</a:t>
            </a:r>
            <a:endParaRPr lang="en-US" altLang="en-US" dirty="0"/>
          </a:p>
        </p:txBody>
      </p:sp>
    </p:spTree>
    <p:extLst>
      <p:ext uri="{BB962C8B-B14F-4D97-AF65-F5344CB8AC3E}">
        <p14:creationId xmlns="" xmlns:p14="http://schemas.microsoft.com/office/powerpoint/2010/main" val="2301877045"/>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6"/>
          <p:cNvSpPr>
            <a:spLocks noGrp="1" noChangeArrowheads="1"/>
          </p:cNvSpPr>
          <p:nvPr>
            <p:ph type="title"/>
          </p:nvPr>
        </p:nvSpPr>
        <p:spPr>
          <a:xfrm>
            <a:off x="228600" y="76200"/>
            <a:ext cx="8686800" cy="1066800"/>
          </a:xfrm>
        </p:spPr>
        <p:txBody>
          <a:bodyPr/>
          <a:lstStyle/>
          <a:p>
            <a:r>
              <a:rPr lang="en-US" altLang="en-US" dirty="0" smtClean="0"/>
              <a:t>Test 2 – One Fully Threaded Fitting Nut and One Fitting Nut with One Thread Removed</a:t>
            </a:r>
            <a:endParaRPr lang="en-US" altLang="en-US" dirty="0"/>
          </a:p>
        </p:txBody>
      </p:sp>
      <p:sp>
        <p:nvSpPr>
          <p:cNvPr id="3" name="Slide Number Placeholder 2"/>
          <p:cNvSpPr>
            <a:spLocks noGrp="1"/>
          </p:cNvSpPr>
          <p:nvPr>
            <p:ph type="sldNum" sz="quarter" idx="12"/>
          </p:nvPr>
        </p:nvSpPr>
        <p:spPr>
          <a:xfrm>
            <a:off x="8610600" y="6289265"/>
            <a:ext cx="381000" cy="476250"/>
          </a:xfrm>
        </p:spPr>
        <p:txBody>
          <a:bodyPr/>
          <a:lstStyle/>
          <a:p>
            <a:fld id="{DA497D1A-7489-4B3E-930E-965C42EC9716}" type="slidenum">
              <a:rPr lang="en-US" altLang="en-US" smtClean="0"/>
              <a:pPr/>
              <a:t>9</a:t>
            </a:fld>
            <a:endParaRPr lang="en-US" altLang="en-US" dirty="0"/>
          </a:p>
        </p:txBody>
      </p:sp>
      <p:pic>
        <p:nvPicPr>
          <p:cNvPr id="6" name="Picture 5" descr="LOGO 11.13.2013 EMAIL LG.jpg"/>
          <p:cNvPicPr>
            <a:picLocks noChangeAspect="1"/>
          </p:cNvPicPr>
          <p:nvPr/>
        </p:nvPicPr>
        <p:blipFill>
          <a:blip r:embed="rId2" cstate="print"/>
          <a:stretch>
            <a:fillRect/>
          </a:stretch>
        </p:blipFill>
        <p:spPr>
          <a:xfrm>
            <a:off x="29424" y="6272981"/>
            <a:ext cx="2315497" cy="508819"/>
          </a:xfrm>
          <a:prstGeom prst="rect">
            <a:avLst/>
          </a:prstGeom>
        </p:spPr>
      </p:pic>
      <p:sp>
        <p:nvSpPr>
          <p:cNvPr id="5" name="TextBox 4"/>
          <p:cNvSpPr txBox="1"/>
          <p:nvPr/>
        </p:nvSpPr>
        <p:spPr>
          <a:xfrm>
            <a:off x="471615" y="4876800"/>
            <a:ext cx="4038600" cy="646331"/>
          </a:xfrm>
          <a:prstGeom prst="rect">
            <a:avLst/>
          </a:prstGeom>
          <a:noFill/>
        </p:spPr>
        <p:txBody>
          <a:bodyPr wrap="square" rtlCol="0">
            <a:spAutoFit/>
          </a:bodyPr>
          <a:lstStyle/>
          <a:p>
            <a:pPr algn="ctr"/>
            <a:r>
              <a:rPr lang="en-US" sz="1800" dirty="0" smtClean="0">
                <a:latin typeface="+mj-lt"/>
              </a:rPr>
              <a:t>Assembled Test Connection Prior to Pressure Test</a:t>
            </a:r>
            <a:endParaRPr lang="en-US" sz="1800" dirty="0">
              <a:latin typeface="+mj-lt"/>
            </a:endParaRPr>
          </a:p>
        </p:txBody>
      </p:sp>
      <p:sp>
        <p:nvSpPr>
          <p:cNvPr id="11" name="TextBox 10"/>
          <p:cNvSpPr txBox="1"/>
          <p:nvPr/>
        </p:nvSpPr>
        <p:spPr>
          <a:xfrm>
            <a:off x="4602935" y="4876800"/>
            <a:ext cx="4038600" cy="584775"/>
          </a:xfrm>
          <a:prstGeom prst="rect">
            <a:avLst/>
          </a:prstGeom>
          <a:noFill/>
        </p:spPr>
        <p:txBody>
          <a:bodyPr wrap="square" rtlCol="0">
            <a:spAutoFit/>
          </a:bodyPr>
          <a:lstStyle/>
          <a:p>
            <a:pPr algn="ctr"/>
            <a:r>
              <a:rPr lang="en-US" sz="1800" dirty="0" smtClean="0">
                <a:latin typeface="+mj-lt"/>
              </a:rPr>
              <a:t>Test Connection Following Pressure Test  </a:t>
            </a:r>
            <a:r>
              <a:rPr lang="en-US" sz="1400" dirty="0" smtClean="0">
                <a:latin typeface="+mj-lt"/>
              </a:rPr>
              <a:t>(Tube burst at 15,000 psig, no fitting leaks observed)</a:t>
            </a:r>
            <a:endParaRPr lang="en-US" sz="1400" dirty="0">
              <a:latin typeface="+mj-lt"/>
            </a:endParaRPr>
          </a:p>
        </p:txBody>
      </p:sp>
      <p:cxnSp>
        <p:nvCxnSpPr>
          <p:cNvPr id="8" name="Straight Arrow Connector 7"/>
          <p:cNvCxnSpPr/>
          <p:nvPr/>
        </p:nvCxnSpPr>
        <p:spPr bwMode="auto">
          <a:xfrm flipH="1" flipV="1">
            <a:off x="5859933" y="3303759"/>
            <a:ext cx="228600" cy="685800"/>
          </a:xfrm>
          <a:prstGeom prst="straightConnector1">
            <a:avLst/>
          </a:prstGeom>
          <a:solidFill>
            <a:schemeClr val="accent1"/>
          </a:solidFill>
          <a:ln w="31750" cap="flat" cmpd="sng" algn="ctr">
            <a:solidFill>
              <a:srgbClr val="FF0000"/>
            </a:solidFill>
            <a:prstDash val="solid"/>
            <a:round/>
            <a:headEnd type="none" w="med" len="med"/>
            <a:tailEnd type="arrow" w="med" len="lg"/>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9" name="Footer Placeholder 1"/>
          <p:cNvSpPr>
            <a:spLocks noGrp="1"/>
          </p:cNvSpPr>
          <p:nvPr>
            <p:ph type="ftr" sz="quarter" idx="11"/>
          </p:nvPr>
        </p:nvSpPr>
        <p:spPr>
          <a:xfrm>
            <a:off x="2286000" y="6289265"/>
            <a:ext cx="6324600" cy="476250"/>
          </a:xfrm>
        </p:spPr>
        <p:txBody>
          <a:bodyPr/>
          <a:lstStyle/>
          <a:p>
            <a:r>
              <a:rPr lang="en-US" altLang="en-US" i="1" dirty="0" smtClean="0"/>
              <a:t>P.O. Box 770415	    Eagle River, AK 99577		(907) 688-5051     	</a:t>
            </a:r>
            <a:r>
              <a:rPr lang="en-US" altLang="en-US" i="1" dirty="0" err="1" smtClean="0"/>
              <a:t>www.knechtionrepair.com</a:t>
            </a:r>
            <a:r>
              <a:rPr lang="en-US" altLang="en-US" dirty="0" smtClean="0"/>
              <a:t>	</a:t>
            </a:r>
            <a:endParaRPr lang="en-US" altLang="en-US" dirty="0"/>
          </a:p>
        </p:txBody>
      </p:sp>
      <p:pic>
        <p:nvPicPr>
          <p:cNvPr id="10" name="Content Placeholder 4" descr="IMG_4507.JPG"/>
          <p:cNvPicPr>
            <a:picLocks noGrp="1" noChangeAspect="1"/>
          </p:cNvPicPr>
          <p:nvPr>
            <p:ph sz="half" idx="1"/>
          </p:nvPr>
        </p:nvPicPr>
        <p:blipFill>
          <a:blip r:embed="rId3" cstate="print"/>
          <a:stretch>
            <a:fillRect/>
          </a:stretch>
        </p:blipFill>
        <p:spPr>
          <a:xfrm>
            <a:off x="474754" y="1847179"/>
            <a:ext cx="4038600" cy="3028950"/>
          </a:xfrm>
        </p:spPr>
      </p:pic>
      <p:pic>
        <p:nvPicPr>
          <p:cNvPr id="12" name="Content Placeholder 5" descr="IMG_4516.JPG"/>
          <p:cNvPicPr>
            <a:picLocks noChangeAspect="1"/>
          </p:cNvPicPr>
          <p:nvPr/>
        </p:nvPicPr>
        <p:blipFill>
          <a:blip r:embed="rId4" cstate="print"/>
          <a:stretch>
            <a:fillRect/>
          </a:stretch>
        </p:blipFill>
        <p:spPr>
          <a:xfrm>
            <a:off x="4586415" y="1847179"/>
            <a:ext cx="4038600" cy="3028950"/>
          </a:xfrm>
          <a:prstGeom prst="rect">
            <a:avLst/>
          </a:prstGeom>
        </p:spPr>
      </p:pic>
      <p:sp>
        <p:nvSpPr>
          <p:cNvPr id="4" name="TextBox 3"/>
          <p:cNvSpPr txBox="1"/>
          <p:nvPr/>
        </p:nvSpPr>
        <p:spPr>
          <a:xfrm>
            <a:off x="624015" y="3733800"/>
            <a:ext cx="2138727" cy="276999"/>
          </a:xfrm>
          <a:prstGeom prst="rect">
            <a:avLst/>
          </a:prstGeom>
          <a:solidFill>
            <a:schemeClr val="bg1">
              <a:lumMod val="65000"/>
            </a:schemeClr>
          </a:solidFill>
          <a:ln>
            <a:solidFill>
              <a:schemeClr val="tx1"/>
            </a:solidFill>
          </a:ln>
        </p:spPr>
        <p:txBody>
          <a:bodyPr wrap="none" rtlCol="0">
            <a:spAutoFit/>
          </a:bodyPr>
          <a:lstStyle/>
          <a:p>
            <a:r>
              <a:rPr lang="en-US" sz="1200" i="1" dirty="0" smtClean="0">
                <a:solidFill>
                  <a:srgbClr val="FF0000"/>
                </a:solidFill>
              </a:rPr>
              <a:t>Nut with single thread removed</a:t>
            </a:r>
            <a:endParaRPr lang="en-US" sz="1200" i="1" dirty="0">
              <a:solidFill>
                <a:srgbClr val="FF0000"/>
              </a:solidFill>
            </a:endParaRPr>
          </a:p>
        </p:txBody>
      </p:sp>
      <p:sp>
        <p:nvSpPr>
          <p:cNvPr id="13" name="TextBox 12"/>
          <p:cNvSpPr txBox="1"/>
          <p:nvPr/>
        </p:nvSpPr>
        <p:spPr>
          <a:xfrm>
            <a:off x="2224215" y="4114800"/>
            <a:ext cx="1892569" cy="276999"/>
          </a:xfrm>
          <a:prstGeom prst="rect">
            <a:avLst/>
          </a:prstGeom>
          <a:solidFill>
            <a:schemeClr val="bg1">
              <a:lumMod val="65000"/>
            </a:schemeClr>
          </a:solidFill>
          <a:ln>
            <a:solidFill>
              <a:schemeClr val="tx1"/>
            </a:solidFill>
          </a:ln>
        </p:spPr>
        <p:txBody>
          <a:bodyPr wrap="none" rtlCol="0">
            <a:spAutoFit/>
          </a:bodyPr>
          <a:lstStyle/>
          <a:p>
            <a:r>
              <a:rPr lang="en-US" sz="1200" i="1" dirty="0" smtClean="0">
                <a:solidFill>
                  <a:srgbClr val="FF0000"/>
                </a:solidFill>
              </a:rPr>
              <a:t>Nut with full thread amount</a:t>
            </a:r>
            <a:endParaRPr lang="en-US" sz="1200" i="1" dirty="0">
              <a:solidFill>
                <a:srgbClr val="FF0000"/>
              </a:solidFill>
            </a:endParaRPr>
          </a:p>
        </p:txBody>
      </p:sp>
      <p:cxnSp>
        <p:nvCxnSpPr>
          <p:cNvPr id="14" name="Straight Arrow Connector 13"/>
          <p:cNvCxnSpPr/>
          <p:nvPr/>
        </p:nvCxnSpPr>
        <p:spPr bwMode="auto">
          <a:xfrm flipH="1" flipV="1">
            <a:off x="1277787" y="3361654"/>
            <a:ext cx="184428" cy="372146"/>
          </a:xfrm>
          <a:prstGeom prst="straightConnector1">
            <a:avLst/>
          </a:prstGeom>
          <a:solidFill>
            <a:schemeClr val="accent1"/>
          </a:solidFill>
          <a:ln w="31750" cap="flat" cmpd="sng" algn="ctr">
            <a:solidFill>
              <a:srgbClr val="FF0000"/>
            </a:solidFill>
            <a:prstDash val="solid"/>
            <a:round/>
            <a:headEnd type="none" w="med" len="med"/>
            <a:tailEnd type="arrow" w="med" len="lg"/>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6" name="Straight Arrow Connector 15"/>
          <p:cNvCxnSpPr/>
          <p:nvPr/>
        </p:nvCxnSpPr>
        <p:spPr bwMode="auto">
          <a:xfrm flipV="1">
            <a:off x="3748215" y="3361654"/>
            <a:ext cx="304800" cy="753146"/>
          </a:xfrm>
          <a:prstGeom prst="straightConnector1">
            <a:avLst/>
          </a:prstGeom>
          <a:solidFill>
            <a:schemeClr val="accent1"/>
          </a:solidFill>
          <a:ln w="31750" cap="flat" cmpd="sng" algn="ctr">
            <a:solidFill>
              <a:srgbClr val="FF0000"/>
            </a:solidFill>
            <a:prstDash val="solid"/>
            <a:round/>
            <a:headEnd type="none" w="med" len="med"/>
            <a:tailEnd type="arrow" w="med" len="lg"/>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7" name="TextBox 16"/>
          <p:cNvSpPr txBox="1"/>
          <p:nvPr/>
        </p:nvSpPr>
        <p:spPr>
          <a:xfrm>
            <a:off x="471615" y="5496580"/>
            <a:ext cx="8169920" cy="523220"/>
          </a:xfrm>
          <a:prstGeom prst="rect">
            <a:avLst/>
          </a:prstGeom>
          <a:noFill/>
        </p:spPr>
        <p:txBody>
          <a:bodyPr wrap="square" rtlCol="0">
            <a:spAutoFit/>
          </a:bodyPr>
          <a:lstStyle/>
          <a:p>
            <a:pPr algn="just"/>
            <a:r>
              <a:rPr lang="en-US" sz="1400" dirty="0" smtClean="0">
                <a:solidFill>
                  <a:srgbClr val="FF0000"/>
                </a:solidFill>
                <a:latin typeface="+mn-lt"/>
              </a:rPr>
              <a:t>Thread removed by turning pre-swaged assembled fitting on engine lathe. Following turning, the nut was tapped using KnechtionRepair tools and the fitting and nut reassembled per Swagelok recommendations.</a:t>
            </a:r>
            <a:endParaRPr lang="en-US" sz="1400" dirty="0">
              <a:solidFill>
                <a:srgbClr val="FF0000"/>
              </a:solidFill>
              <a:latin typeface="+mn-lt"/>
            </a:endParaRPr>
          </a:p>
        </p:txBody>
      </p:sp>
      <p:cxnSp>
        <p:nvCxnSpPr>
          <p:cNvPr id="20" name="Straight Arrow Connector 19"/>
          <p:cNvCxnSpPr/>
          <p:nvPr/>
        </p:nvCxnSpPr>
        <p:spPr bwMode="auto">
          <a:xfrm flipH="1" flipV="1">
            <a:off x="6622235" y="2971800"/>
            <a:ext cx="268961" cy="900499"/>
          </a:xfrm>
          <a:prstGeom prst="straightConnector1">
            <a:avLst/>
          </a:prstGeom>
          <a:solidFill>
            <a:schemeClr val="accent1"/>
          </a:solidFill>
          <a:ln w="31750" cap="flat" cmpd="sng" algn="ctr">
            <a:solidFill>
              <a:srgbClr val="FF0000"/>
            </a:solidFill>
            <a:prstDash val="solid"/>
            <a:round/>
            <a:headEnd type="none" w="med" len="med"/>
            <a:tailEnd type="arrow" w="med" len="lg"/>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9" name="TextBox 18"/>
          <p:cNvSpPr txBox="1"/>
          <p:nvPr/>
        </p:nvSpPr>
        <p:spPr>
          <a:xfrm>
            <a:off x="6324600" y="3733800"/>
            <a:ext cx="1656928" cy="276999"/>
          </a:xfrm>
          <a:prstGeom prst="rect">
            <a:avLst/>
          </a:prstGeom>
          <a:solidFill>
            <a:schemeClr val="bg1">
              <a:lumMod val="65000"/>
            </a:schemeClr>
          </a:solidFill>
          <a:ln>
            <a:solidFill>
              <a:schemeClr val="tx1"/>
            </a:solidFill>
          </a:ln>
        </p:spPr>
        <p:txBody>
          <a:bodyPr wrap="none" rtlCol="0">
            <a:spAutoFit/>
          </a:bodyPr>
          <a:lstStyle/>
          <a:p>
            <a:r>
              <a:rPr lang="en-US" sz="1200" i="1" dirty="0" smtClean="0">
                <a:solidFill>
                  <a:srgbClr val="FF0000"/>
                </a:solidFill>
              </a:rPr>
              <a:t>Note ruptured tube wall</a:t>
            </a:r>
            <a:endParaRPr lang="en-US" sz="1200" i="1" dirty="0">
              <a:solidFill>
                <a:srgbClr val="FF0000"/>
              </a:solidFill>
            </a:endParaRPr>
          </a:p>
        </p:txBody>
      </p:sp>
    </p:spTree>
    <p:extLst>
      <p:ext uri="{BB962C8B-B14F-4D97-AF65-F5344CB8AC3E}">
        <p14:creationId xmlns="" xmlns:p14="http://schemas.microsoft.com/office/powerpoint/2010/main" val="1774402430"/>
      </p:ext>
    </p:extLst>
  </p:cSld>
  <p:clrMapOvr>
    <a:masterClrMapping/>
  </p:clrMapOvr>
  <p:transition spd="med"/>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FINEDINNAVIGATOR" val="False"/>
  <p:tag name="BRANCHTO" val="0"/>
</p:tagLst>
</file>

<file path=ppt/theme/theme1.xml><?xml version="1.0" encoding="utf-8"?>
<a:theme xmlns:a="http://schemas.openxmlformats.org/drawingml/2006/main" name="Presentation on product or service">
  <a:themeElements>
    <a:clrScheme name="tp939[1] 6">
      <a:dk1>
        <a:srgbClr val="000000"/>
      </a:dk1>
      <a:lt1>
        <a:srgbClr val="FFFFFF"/>
      </a:lt1>
      <a:dk2>
        <a:srgbClr val="000000"/>
      </a:dk2>
      <a:lt2>
        <a:srgbClr val="996633"/>
      </a:lt2>
      <a:accent1>
        <a:srgbClr val="CC9900"/>
      </a:accent1>
      <a:accent2>
        <a:srgbClr val="FFE28F"/>
      </a:accent2>
      <a:accent3>
        <a:srgbClr val="FFFFFF"/>
      </a:accent3>
      <a:accent4>
        <a:srgbClr val="000000"/>
      </a:accent4>
      <a:accent5>
        <a:srgbClr val="E2CAAA"/>
      </a:accent5>
      <a:accent6>
        <a:srgbClr val="E7CD81"/>
      </a:accent6>
      <a:hlink>
        <a:srgbClr val="996633"/>
      </a:hlink>
      <a:folHlink>
        <a:srgbClr val="FF9900"/>
      </a:folHlink>
    </a:clrScheme>
    <a:fontScheme name="tp939[1]">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tp939[1]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tp939[1]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tp939[1]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tp939[1]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
      <a:clrScheme name="tp939[1] 5">
        <a:dk1>
          <a:srgbClr val="000000"/>
        </a:dk1>
        <a:lt1>
          <a:srgbClr val="FFFFFF"/>
        </a:lt1>
        <a:dk2>
          <a:srgbClr val="000000"/>
        </a:dk2>
        <a:lt2>
          <a:srgbClr val="996633"/>
        </a:lt2>
        <a:accent1>
          <a:srgbClr val="CC9900"/>
        </a:accent1>
        <a:accent2>
          <a:srgbClr val="FFECB7"/>
        </a:accent2>
        <a:accent3>
          <a:srgbClr val="FFFFFF"/>
        </a:accent3>
        <a:accent4>
          <a:srgbClr val="000000"/>
        </a:accent4>
        <a:accent5>
          <a:srgbClr val="E2CAAA"/>
        </a:accent5>
        <a:accent6>
          <a:srgbClr val="E7D6A6"/>
        </a:accent6>
        <a:hlink>
          <a:srgbClr val="996633"/>
        </a:hlink>
        <a:folHlink>
          <a:srgbClr val="FF9900"/>
        </a:folHlink>
      </a:clrScheme>
      <a:clrMap bg1="lt1" tx1="dk1" bg2="lt2" tx2="dk2" accent1="accent1" accent2="accent2" accent3="accent3" accent4="accent4" accent5="accent5" accent6="accent6" hlink="hlink" folHlink="folHlink"/>
    </a:extraClrScheme>
    <a:extraClrScheme>
      <a:clrScheme name="tp939[1] 6">
        <a:dk1>
          <a:srgbClr val="000000"/>
        </a:dk1>
        <a:lt1>
          <a:srgbClr val="FFFFFF"/>
        </a:lt1>
        <a:dk2>
          <a:srgbClr val="000000"/>
        </a:dk2>
        <a:lt2>
          <a:srgbClr val="996633"/>
        </a:lt2>
        <a:accent1>
          <a:srgbClr val="CC9900"/>
        </a:accent1>
        <a:accent2>
          <a:srgbClr val="FFE28F"/>
        </a:accent2>
        <a:accent3>
          <a:srgbClr val="FFFFFF"/>
        </a:accent3>
        <a:accent4>
          <a:srgbClr val="000000"/>
        </a:accent4>
        <a:accent5>
          <a:srgbClr val="E2CAAA"/>
        </a:accent5>
        <a:accent6>
          <a:srgbClr val="E7CD81"/>
        </a:accent6>
        <a:hlink>
          <a:srgbClr val="996633"/>
        </a:hlink>
        <a:folHlink>
          <a:srgbClr val="FF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 on product or service</Template>
  <TotalTime>331</TotalTime>
  <Words>1001</Words>
  <Application>Microsoft Office PowerPoint</Application>
  <PresentationFormat>On-screen Show (4:3)</PresentationFormat>
  <Paragraphs>110</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Presentation on product or service</vt:lpstr>
      <vt:lpstr>Test to Failure of 3/8-Inch Tube Ferrule Connections in an Effort to Determine the Shear Strength of a Varying Number of Threads Engaged</vt:lpstr>
      <vt:lpstr>Test Objectives</vt:lpstr>
      <vt:lpstr>Test Apparatus</vt:lpstr>
      <vt:lpstr>Test Article Assemblies</vt:lpstr>
      <vt:lpstr>Test Methodology</vt:lpstr>
      <vt:lpstr>Test Methodology (Continued)</vt:lpstr>
      <vt:lpstr>Test Results</vt:lpstr>
      <vt:lpstr>Test 1 - Fully Threaded Fitting Nuts</vt:lpstr>
      <vt:lpstr>Test 2 – One Fully Threaded Fitting Nut and One Fitting Nut with One Thread Removed</vt:lpstr>
      <vt:lpstr>Test 3 – One Fitting Nut with Two Threads Removed and One Fitting Nut with Three Threads Removed</vt:lpstr>
      <vt:lpstr>Test 3 Fitting Nut Preparation </vt:lpstr>
      <vt:lpstr>Test Articles Following Testing</vt:lpstr>
      <vt:lpstr>Conclusions</vt:lpstr>
      <vt:lpstr>Conclusions (Continued)</vt:lpstr>
    </vt:vector>
  </TitlesOfParts>
  <Company>Unknown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Selling a Product or Service</dc:title>
  <dc:creator>George Weilbacher</dc:creator>
  <cp:lastModifiedBy>kknecht</cp:lastModifiedBy>
  <cp:revision>43</cp:revision>
  <cp:lastPrinted>1601-01-01T00:00:00Z</cp:lastPrinted>
  <dcterms:created xsi:type="dcterms:W3CDTF">2014-01-23T14:09:17Z</dcterms:created>
  <dcterms:modified xsi:type="dcterms:W3CDTF">2014-01-25T18:52:05Z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TC010178481033</vt:lpwstr>
  </property>
</Properties>
</file>